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2" r:id="rId6"/>
    <p:sldId id="263" r:id="rId7"/>
    <p:sldId id="264" r:id="rId8"/>
    <p:sldId id="265" r:id="rId9"/>
    <p:sldId id="266" r:id="rId10"/>
    <p:sldId id="267" r:id="rId11"/>
    <p:sldId id="268" r:id="rId12"/>
    <p:sldId id="269" r:id="rId13"/>
    <p:sldId id="270" r:id="rId14"/>
    <p:sldId id="271" r:id="rId15"/>
    <p:sldId id="272"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94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84939" autoAdjust="0"/>
  </p:normalViewPr>
  <p:slideViewPr>
    <p:cSldViewPr snapToGrid="0">
      <p:cViewPr varScale="1">
        <p:scale>
          <a:sx n="85" d="100"/>
          <a:sy n="85" d="100"/>
        </p:scale>
        <p:origin x="200"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adha Siddam Shetty" userId="08ccd355-351e-45dd-846f-82d87a77a745" providerId="ADAL" clId="{DF49C4E7-B115-44E0-A564-8027B89E3932}"/>
    <pc:docChg chg="custSel modSld">
      <pc:chgData name="Shradha Siddam Shetty" userId="08ccd355-351e-45dd-846f-82d87a77a745" providerId="ADAL" clId="{DF49C4E7-B115-44E0-A564-8027B89E3932}" dt="2023-10-28T03:50:28.024" v="1" actId="478"/>
      <pc:docMkLst>
        <pc:docMk/>
      </pc:docMkLst>
      <pc:sldChg chg="addSp delSp mod">
        <pc:chgData name="Shradha Siddam Shetty" userId="08ccd355-351e-45dd-846f-82d87a77a745" providerId="ADAL" clId="{DF49C4E7-B115-44E0-A564-8027B89E3932}" dt="2023-10-28T03:50:28.024" v="1" actId="478"/>
        <pc:sldMkLst>
          <pc:docMk/>
          <pc:sldMk cId="1628183839" sldId="259"/>
        </pc:sldMkLst>
        <pc:spChg chg="add del">
          <ac:chgData name="Shradha Siddam Shetty" userId="08ccd355-351e-45dd-846f-82d87a77a745" providerId="ADAL" clId="{DF49C4E7-B115-44E0-A564-8027B89E3932}" dt="2023-10-28T03:50:28.024" v="1" actId="478"/>
          <ac:spMkLst>
            <pc:docMk/>
            <pc:sldMk cId="1628183839" sldId="259"/>
            <ac:spMk id="22" creationId="{AA0988F9-A550-6EE4-B376-582E65A4631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CF6BDA-69FF-4AAE-8015-9AC586D56C9C}" type="datetimeFigureOut">
              <a:rPr lang="en-US" smtClean="0"/>
              <a:t>10/28/23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57FE6D-FC13-4623-A1C2-C2D05DFF8580}" type="slidenum">
              <a:rPr lang="en-US" smtClean="0"/>
              <a:t>‹#›</a:t>
            </a:fld>
            <a:endParaRPr lang="en-US"/>
          </a:p>
        </p:txBody>
      </p:sp>
    </p:spTree>
    <p:extLst>
      <p:ext uri="{BB962C8B-B14F-4D97-AF65-F5344CB8AC3E}">
        <p14:creationId xmlns:p14="http://schemas.microsoft.com/office/powerpoint/2010/main" val="1398238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sz="1200" dirty="0"/>
              <a:t>It is an enormous volume of data, both structured and unstructured, that is generated at a rapid pace. It requires advanced processing techniques to derive meaningful insights and is integral for informed decision-making and innovation in various sectors.</a:t>
            </a:r>
          </a:p>
          <a:p>
            <a:endParaRPr lang="en-US" dirty="0"/>
          </a:p>
        </p:txBody>
      </p:sp>
      <p:sp>
        <p:nvSpPr>
          <p:cNvPr id="4" name="Slide Number Placeholder 3"/>
          <p:cNvSpPr>
            <a:spLocks noGrp="1"/>
          </p:cNvSpPr>
          <p:nvPr>
            <p:ph type="sldNum" sz="quarter" idx="5"/>
          </p:nvPr>
        </p:nvSpPr>
        <p:spPr/>
        <p:txBody>
          <a:bodyPr/>
          <a:lstStyle/>
          <a:p>
            <a:fld id="{2A57FE6D-FC13-4623-A1C2-C2D05DFF8580}" type="slidenum">
              <a:rPr lang="en-US" smtClean="0"/>
              <a:t>2</a:t>
            </a:fld>
            <a:endParaRPr lang="en-US"/>
          </a:p>
        </p:txBody>
      </p:sp>
    </p:spTree>
    <p:extLst>
      <p:ext uri="{BB962C8B-B14F-4D97-AF65-F5344CB8AC3E}">
        <p14:creationId xmlns:p14="http://schemas.microsoft.com/office/powerpoint/2010/main" val="1269624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57FE6D-FC13-4623-A1C2-C2D05DFF8580}" type="slidenum">
              <a:rPr lang="en-US" smtClean="0"/>
              <a:t>4</a:t>
            </a:fld>
            <a:endParaRPr lang="en-US"/>
          </a:p>
        </p:txBody>
      </p:sp>
    </p:spTree>
    <p:extLst>
      <p:ext uri="{BB962C8B-B14F-4D97-AF65-F5344CB8AC3E}">
        <p14:creationId xmlns:p14="http://schemas.microsoft.com/office/powerpoint/2010/main" val="155762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In the above  case, a linear regression model has been chosen to predict "Innings Runs" based on the features "Batter Runs" and "Batter Balls Faced."  </a:t>
            </a:r>
          </a:p>
          <a:p>
            <a:pPr marL="285750" indent="-285750">
              <a:buFont typeface="Arial" panose="020B0604020202020204" pitchFamily="34" charset="0"/>
              <a:buChar char="•"/>
            </a:pPr>
            <a:r>
              <a:rPr lang="en-US" dirty="0"/>
              <a:t>The distribution of residuals, or errors, from a regression model is shown in a residual histogram. </a:t>
            </a:r>
          </a:p>
          <a:p>
            <a:pPr marL="285750" indent="-285750">
              <a:buFont typeface="Arial" panose="020B0604020202020204" pitchFamily="34" charset="0"/>
              <a:buChar char="•"/>
            </a:pPr>
            <a:r>
              <a:rPr lang="en-US" dirty="0"/>
              <a:t>The discrepancies between actual and expected values are known as residuals. The suitability of the model and its underlying assumptions can be evaluated by examining the residual distribution.</a:t>
            </a:r>
          </a:p>
        </p:txBody>
      </p:sp>
      <p:sp>
        <p:nvSpPr>
          <p:cNvPr id="4" name="Slide Number Placeholder 3"/>
          <p:cNvSpPr>
            <a:spLocks noGrp="1"/>
          </p:cNvSpPr>
          <p:nvPr>
            <p:ph type="sldNum" sz="quarter" idx="5"/>
          </p:nvPr>
        </p:nvSpPr>
        <p:spPr/>
        <p:txBody>
          <a:bodyPr/>
          <a:lstStyle/>
          <a:p>
            <a:fld id="{2A57FE6D-FC13-4623-A1C2-C2D05DFF8580}" type="slidenum">
              <a:rPr lang="en-US" smtClean="0"/>
              <a:t>10</a:t>
            </a:fld>
            <a:endParaRPr lang="en-US"/>
          </a:p>
        </p:txBody>
      </p:sp>
    </p:spTree>
    <p:extLst>
      <p:ext uri="{BB962C8B-B14F-4D97-AF65-F5344CB8AC3E}">
        <p14:creationId xmlns:p14="http://schemas.microsoft.com/office/powerpoint/2010/main" val="2406663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A86EF-4901-7231-A4A2-6919018F20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8CA312-F764-3E59-D60E-11698D1E73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D1878E-5410-37EE-4DEB-A4B75D6D9A71}"/>
              </a:ext>
            </a:extLst>
          </p:cNvPr>
          <p:cNvSpPr>
            <a:spLocks noGrp="1"/>
          </p:cNvSpPr>
          <p:nvPr>
            <p:ph type="dt" sz="half" idx="10"/>
          </p:nvPr>
        </p:nvSpPr>
        <p:spPr/>
        <p:txBody>
          <a:bodyPr/>
          <a:lstStyle/>
          <a:p>
            <a:fld id="{1F0148D0-8FD1-4186-AAE7-7FBFF69D457B}" type="datetimeFigureOut">
              <a:rPr lang="en-US" smtClean="0"/>
              <a:t>10/28/23</a:t>
            </a:fld>
            <a:endParaRPr lang="en-US"/>
          </a:p>
        </p:txBody>
      </p:sp>
      <p:sp>
        <p:nvSpPr>
          <p:cNvPr id="5" name="Footer Placeholder 4">
            <a:extLst>
              <a:ext uri="{FF2B5EF4-FFF2-40B4-BE49-F238E27FC236}">
                <a16:creationId xmlns:a16="http://schemas.microsoft.com/office/drawing/2014/main" id="{CA7D3A59-0618-A137-5911-F67D39C177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C76209-B03F-365D-B919-8C87ACACFF47}"/>
              </a:ext>
            </a:extLst>
          </p:cNvPr>
          <p:cNvSpPr>
            <a:spLocks noGrp="1"/>
          </p:cNvSpPr>
          <p:nvPr>
            <p:ph type="sldNum" sz="quarter" idx="12"/>
          </p:nvPr>
        </p:nvSpPr>
        <p:spPr/>
        <p:txBody>
          <a:bodyPr/>
          <a:lstStyle/>
          <a:p>
            <a:fld id="{78D466EE-7886-4EC3-8104-B9EFA230CA36}" type="slidenum">
              <a:rPr lang="en-US" smtClean="0"/>
              <a:t>‹#›</a:t>
            </a:fld>
            <a:endParaRPr lang="en-US"/>
          </a:p>
        </p:txBody>
      </p:sp>
    </p:spTree>
    <p:extLst>
      <p:ext uri="{BB962C8B-B14F-4D97-AF65-F5344CB8AC3E}">
        <p14:creationId xmlns:p14="http://schemas.microsoft.com/office/powerpoint/2010/main" val="3819652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87DF-1C86-EDB2-952A-F3DDD7DA1A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2063F4-D6BE-F1CE-E7EC-49FE21F26F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9F5DF8-C7AE-EFB9-5AE7-54A149EBD79F}"/>
              </a:ext>
            </a:extLst>
          </p:cNvPr>
          <p:cNvSpPr>
            <a:spLocks noGrp="1"/>
          </p:cNvSpPr>
          <p:nvPr>
            <p:ph type="dt" sz="half" idx="10"/>
          </p:nvPr>
        </p:nvSpPr>
        <p:spPr/>
        <p:txBody>
          <a:bodyPr/>
          <a:lstStyle/>
          <a:p>
            <a:fld id="{1F0148D0-8FD1-4186-AAE7-7FBFF69D457B}" type="datetimeFigureOut">
              <a:rPr lang="en-US" smtClean="0"/>
              <a:t>10/28/23</a:t>
            </a:fld>
            <a:endParaRPr lang="en-US"/>
          </a:p>
        </p:txBody>
      </p:sp>
      <p:sp>
        <p:nvSpPr>
          <p:cNvPr id="5" name="Footer Placeholder 4">
            <a:extLst>
              <a:ext uri="{FF2B5EF4-FFF2-40B4-BE49-F238E27FC236}">
                <a16:creationId xmlns:a16="http://schemas.microsoft.com/office/drawing/2014/main" id="{8C2F524C-A3B6-98D6-068A-9CD2927133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ED2574-AE5E-6C03-3AA3-9C16B9162012}"/>
              </a:ext>
            </a:extLst>
          </p:cNvPr>
          <p:cNvSpPr>
            <a:spLocks noGrp="1"/>
          </p:cNvSpPr>
          <p:nvPr>
            <p:ph type="sldNum" sz="quarter" idx="12"/>
          </p:nvPr>
        </p:nvSpPr>
        <p:spPr/>
        <p:txBody>
          <a:bodyPr/>
          <a:lstStyle/>
          <a:p>
            <a:fld id="{78D466EE-7886-4EC3-8104-B9EFA230CA36}" type="slidenum">
              <a:rPr lang="en-US" smtClean="0"/>
              <a:t>‹#›</a:t>
            </a:fld>
            <a:endParaRPr lang="en-US"/>
          </a:p>
        </p:txBody>
      </p:sp>
    </p:spTree>
    <p:extLst>
      <p:ext uri="{BB962C8B-B14F-4D97-AF65-F5344CB8AC3E}">
        <p14:creationId xmlns:p14="http://schemas.microsoft.com/office/powerpoint/2010/main" val="2628473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18CA7D-D14B-F7A2-7956-81FEFAFF43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D4F8E5-46B5-E3F1-D745-805D4AECAF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BA0B0F-7F38-F2A2-F866-309A28EA6343}"/>
              </a:ext>
            </a:extLst>
          </p:cNvPr>
          <p:cNvSpPr>
            <a:spLocks noGrp="1"/>
          </p:cNvSpPr>
          <p:nvPr>
            <p:ph type="dt" sz="half" idx="10"/>
          </p:nvPr>
        </p:nvSpPr>
        <p:spPr/>
        <p:txBody>
          <a:bodyPr/>
          <a:lstStyle/>
          <a:p>
            <a:fld id="{1F0148D0-8FD1-4186-AAE7-7FBFF69D457B}" type="datetimeFigureOut">
              <a:rPr lang="en-US" smtClean="0"/>
              <a:t>10/28/23</a:t>
            </a:fld>
            <a:endParaRPr lang="en-US"/>
          </a:p>
        </p:txBody>
      </p:sp>
      <p:sp>
        <p:nvSpPr>
          <p:cNvPr id="5" name="Footer Placeholder 4">
            <a:extLst>
              <a:ext uri="{FF2B5EF4-FFF2-40B4-BE49-F238E27FC236}">
                <a16:creationId xmlns:a16="http://schemas.microsoft.com/office/drawing/2014/main" id="{965C5C7E-9C13-EA86-0DBA-A2C80C98F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BABE81-8B00-B47F-8706-86DAADE2ED68}"/>
              </a:ext>
            </a:extLst>
          </p:cNvPr>
          <p:cNvSpPr>
            <a:spLocks noGrp="1"/>
          </p:cNvSpPr>
          <p:nvPr>
            <p:ph type="sldNum" sz="quarter" idx="12"/>
          </p:nvPr>
        </p:nvSpPr>
        <p:spPr/>
        <p:txBody>
          <a:bodyPr/>
          <a:lstStyle/>
          <a:p>
            <a:fld id="{78D466EE-7886-4EC3-8104-B9EFA230CA36}" type="slidenum">
              <a:rPr lang="en-US" smtClean="0"/>
              <a:t>‹#›</a:t>
            </a:fld>
            <a:endParaRPr lang="en-US"/>
          </a:p>
        </p:txBody>
      </p:sp>
    </p:spTree>
    <p:extLst>
      <p:ext uri="{BB962C8B-B14F-4D97-AF65-F5344CB8AC3E}">
        <p14:creationId xmlns:p14="http://schemas.microsoft.com/office/powerpoint/2010/main" val="1967379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BDDD-8BFD-5F41-5ACB-1D8E63B58B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FFF092-67DD-2E49-64A1-F674C3C1EF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762FFF-0D7A-0BB3-D465-B1601ADAC43D}"/>
              </a:ext>
            </a:extLst>
          </p:cNvPr>
          <p:cNvSpPr>
            <a:spLocks noGrp="1"/>
          </p:cNvSpPr>
          <p:nvPr>
            <p:ph type="dt" sz="half" idx="10"/>
          </p:nvPr>
        </p:nvSpPr>
        <p:spPr/>
        <p:txBody>
          <a:bodyPr/>
          <a:lstStyle/>
          <a:p>
            <a:fld id="{1F0148D0-8FD1-4186-AAE7-7FBFF69D457B}" type="datetimeFigureOut">
              <a:rPr lang="en-US" smtClean="0"/>
              <a:t>10/28/23</a:t>
            </a:fld>
            <a:endParaRPr lang="en-US"/>
          </a:p>
        </p:txBody>
      </p:sp>
      <p:sp>
        <p:nvSpPr>
          <p:cNvPr id="5" name="Footer Placeholder 4">
            <a:extLst>
              <a:ext uri="{FF2B5EF4-FFF2-40B4-BE49-F238E27FC236}">
                <a16:creationId xmlns:a16="http://schemas.microsoft.com/office/drawing/2014/main" id="{D9332627-E9B9-39C3-62CA-994C7FD2B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7A602-8121-F8D8-8B44-5863E4D76CEF}"/>
              </a:ext>
            </a:extLst>
          </p:cNvPr>
          <p:cNvSpPr>
            <a:spLocks noGrp="1"/>
          </p:cNvSpPr>
          <p:nvPr>
            <p:ph type="sldNum" sz="quarter" idx="12"/>
          </p:nvPr>
        </p:nvSpPr>
        <p:spPr/>
        <p:txBody>
          <a:bodyPr/>
          <a:lstStyle/>
          <a:p>
            <a:fld id="{78D466EE-7886-4EC3-8104-B9EFA230CA36}" type="slidenum">
              <a:rPr lang="en-US" smtClean="0"/>
              <a:t>‹#›</a:t>
            </a:fld>
            <a:endParaRPr lang="en-US"/>
          </a:p>
        </p:txBody>
      </p:sp>
    </p:spTree>
    <p:extLst>
      <p:ext uri="{BB962C8B-B14F-4D97-AF65-F5344CB8AC3E}">
        <p14:creationId xmlns:p14="http://schemas.microsoft.com/office/powerpoint/2010/main" val="2523147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42438-524E-D989-D8F0-EC1F1B67B6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79D043-9E46-16F4-4B2C-F1D3433EFC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C7A28D-010E-2589-A524-6B856435321B}"/>
              </a:ext>
            </a:extLst>
          </p:cNvPr>
          <p:cNvSpPr>
            <a:spLocks noGrp="1"/>
          </p:cNvSpPr>
          <p:nvPr>
            <p:ph type="dt" sz="half" idx="10"/>
          </p:nvPr>
        </p:nvSpPr>
        <p:spPr/>
        <p:txBody>
          <a:bodyPr/>
          <a:lstStyle/>
          <a:p>
            <a:fld id="{1F0148D0-8FD1-4186-AAE7-7FBFF69D457B}" type="datetimeFigureOut">
              <a:rPr lang="en-US" smtClean="0"/>
              <a:t>10/28/23</a:t>
            </a:fld>
            <a:endParaRPr lang="en-US"/>
          </a:p>
        </p:txBody>
      </p:sp>
      <p:sp>
        <p:nvSpPr>
          <p:cNvPr id="5" name="Footer Placeholder 4">
            <a:extLst>
              <a:ext uri="{FF2B5EF4-FFF2-40B4-BE49-F238E27FC236}">
                <a16:creationId xmlns:a16="http://schemas.microsoft.com/office/drawing/2014/main" id="{F095C218-F1E3-6755-E618-9A0C4375A3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00ED08-FDDE-884A-0AB5-FEF8D9BDF424}"/>
              </a:ext>
            </a:extLst>
          </p:cNvPr>
          <p:cNvSpPr>
            <a:spLocks noGrp="1"/>
          </p:cNvSpPr>
          <p:nvPr>
            <p:ph type="sldNum" sz="quarter" idx="12"/>
          </p:nvPr>
        </p:nvSpPr>
        <p:spPr/>
        <p:txBody>
          <a:bodyPr/>
          <a:lstStyle/>
          <a:p>
            <a:fld id="{78D466EE-7886-4EC3-8104-B9EFA230CA36}" type="slidenum">
              <a:rPr lang="en-US" smtClean="0"/>
              <a:t>‹#›</a:t>
            </a:fld>
            <a:endParaRPr lang="en-US"/>
          </a:p>
        </p:txBody>
      </p:sp>
    </p:spTree>
    <p:extLst>
      <p:ext uri="{BB962C8B-B14F-4D97-AF65-F5344CB8AC3E}">
        <p14:creationId xmlns:p14="http://schemas.microsoft.com/office/powerpoint/2010/main" val="2351299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E7B06-70BE-EE60-2721-7F35E315B1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C232EF-5D24-296E-E57A-06EA00EAF2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4299AC-2F0C-4778-CB94-651494D1E7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7B044F-7551-2941-A811-B7B5D17E1363}"/>
              </a:ext>
            </a:extLst>
          </p:cNvPr>
          <p:cNvSpPr>
            <a:spLocks noGrp="1"/>
          </p:cNvSpPr>
          <p:nvPr>
            <p:ph type="dt" sz="half" idx="10"/>
          </p:nvPr>
        </p:nvSpPr>
        <p:spPr/>
        <p:txBody>
          <a:bodyPr/>
          <a:lstStyle/>
          <a:p>
            <a:fld id="{1F0148D0-8FD1-4186-AAE7-7FBFF69D457B}" type="datetimeFigureOut">
              <a:rPr lang="en-US" smtClean="0"/>
              <a:t>10/28/23</a:t>
            </a:fld>
            <a:endParaRPr lang="en-US"/>
          </a:p>
        </p:txBody>
      </p:sp>
      <p:sp>
        <p:nvSpPr>
          <p:cNvPr id="6" name="Footer Placeholder 5">
            <a:extLst>
              <a:ext uri="{FF2B5EF4-FFF2-40B4-BE49-F238E27FC236}">
                <a16:creationId xmlns:a16="http://schemas.microsoft.com/office/drawing/2014/main" id="{01483604-884D-4BF0-D870-6AA78CEB4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EEFAD0-4989-E8F3-4B09-80B725DD84C2}"/>
              </a:ext>
            </a:extLst>
          </p:cNvPr>
          <p:cNvSpPr>
            <a:spLocks noGrp="1"/>
          </p:cNvSpPr>
          <p:nvPr>
            <p:ph type="sldNum" sz="quarter" idx="12"/>
          </p:nvPr>
        </p:nvSpPr>
        <p:spPr/>
        <p:txBody>
          <a:bodyPr/>
          <a:lstStyle/>
          <a:p>
            <a:fld id="{78D466EE-7886-4EC3-8104-B9EFA230CA36}" type="slidenum">
              <a:rPr lang="en-US" smtClean="0"/>
              <a:t>‹#›</a:t>
            </a:fld>
            <a:endParaRPr lang="en-US"/>
          </a:p>
        </p:txBody>
      </p:sp>
    </p:spTree>
    <p:extLst>
      <p:ext uri="{BB962C8B-B14F-4D97-AF65-F5344CB8AC3E}">
        <p14:creationId xmlns:p14="http://schemas.microsoft.com/office/powerpoint/2010/main" val="4269091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4FDD-00C9-DAD3-AEEC-60466B2F2F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D4B25F-5241-2A26-20E1-54B8594B30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B540A9-276B-E9DB-2DB7-3048E16F23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EAC66C-6C64-E035-7671-DFA8B9F8C5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47AFC5-87D6-D7DA-4BB2-7C0DFF4CF4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C17076-13D7-8B13-3013-4E359A7915F2}"/>
              </a:ext>
            </a:extLst>
          </p:cNvPr>
          <p:cNvSpPr>
            <a:spLocks noGrp="1"/>
          </p:cNvSpPr>
          <p:nvPr>
            <p:ph type="dt" sz="half" idx="10"/>
          </p:nvPr>
        </p:nvSpPr>
        <p:spPr/>
        <p:txBody>
          <a:bodyPr/>
          <a:lstStyle/>
          <a:p>
            <a:fld id="{1F0148D0-8FD1-4186-AAE7-7FBFF69D457B}" type="datetimeFigureOut">
              <a:rPr lang="en-US" smtClean="0"/>
              <a:t>10/28/23</a:t>
            </a:fld>
            <a:endParaRPr lang="en-US"/>
          </a:p>
        </p:txBody>
      </p:sp>
      <p:sp>
        <p:nvSpPr>
          <p:cNvPr id="8" name="Footer Placeholder 7">
            <a:extLst>
              <a:ext uri="{FF2B5EF4-FFF2-40B4-BE49-F238E27FC236}">
                <a16:creationId xmlns:a16="http://schemas.microsoft.com/office/drawing/2014/main" id="{FC1A4D11-7869-E418-60DA-DE55600283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29C37F-A57C-E1AB-1391-C4676359F0DC}"/>
              </a:ext>
            </a:extLst>
          </p:cNvPr>
          <p:cNvSpPr>
            <a:spLocks noGrp="1"/>
          </p:cNvSpPr>
          <p:nvPr>
            <p:ph type="sldNum" sz="quarter" idx="12"/>
          </p:nvPr>
        </p:nvSpPr>
        <p:spPr/>
        <p:txBody>
          <a:bodyPr/>
          <a:lstStyle/>
          <a:p>
            <a:fld id="{78D466EE-7886-4EC3-8104-B9EFA230CA36}" type="slidenum">
              <a:rPr lang="en-US" smtClean="0"/>
              <a:t>‹#›</a:t>
            </a:fld>
            <a:endParaRPr lang="en-US"/>
          </a:p>
        </p:txBody>
      </p:sp>
    </p:spTree>
    <p:extLst>
      <p:ext uri="{BB962C8B-B14F-4D97-AF65-F5344CB8AC3E}">
        <p14:creationId xmlns:p14="http://schemas.microsoft.com/office/powerpoint/2010/main" val="544872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E204D-510C-BAA0-DED8-151688777E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68DA40-BA44-7511-FBF5-9E7A3E84DE9F}"/>
              </a:ext>
            </a:extLst>
          </p:cNvPr>
          <p:cNvSpPr>
            <a:spLocks noGrp="1"/>
          </p:cNvSpPr>
          <p:nvPr>
            <p:ph type="dt" sz="half" idx="10"/>
          </p:nvPr>
        </p:nvSpPr>
        <p:spPr/>
        <p:txBody>
          <a:bodyPr/>
          <a:lstStyle/>
          <a:p>
            <a:fld id="{1F0148D0-8FD1-4186-AAE7-7FBFF69D457B}" type="datetimeFigureOut">
              <a:rPr lang="en-US" smtClean="0"/>
              <a:t>10/28/23</a:t>
            </a:fld>
            <a:endParaRPr lang="en-US"/>
          </a:p>
        </p:txBody>
      </p:sp>
      <p:sp>
        <p:nvSpPr>
          <p:cNvPr id="4" name="Footer Placeholder 3">
            <a:extLst>
              <a:ext uri="{FF2B5EF4-FFF2-40B4-BE49-F238E27FC236}">
                <a16:creationId xmlns:a16="http://schemas.microsoft.com/office/drawing/2014/main" id="{DFFE97C3-C191-34A5-2EFC-65E41E85C7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8725CE-B058-9D08-41D7-1A33D2FA4639}"/>
              </a:ext>
            </a:extLst>
          </p:cNvPr>
          <p:cNvSpPr>
            <a:spLocks noGrp="1"/>
          </p:cNvSpPr>
          <p:nvPr>
            <p:ph type="sldNum" sz="quarter" idx="12"/>
          </p:nvPr>
        </p:nvSpPr>
        <p:spPr/>
        <p:txBody>
          <a:bodyPr/>
          <a:lstStyle/>
          <a:p>
            <a:fld id="{78D466EE-7886-4EC3-8104-B9EFA230CA36}" type="slidenum">
              <a:rPr lang="en-US" smtClean="0"/>
              <a:t>‹#›</a:t>
            </a:fld>
            <a:endParaRPr lang="en-US"/>
          </a:p>
        </p:txBody>
      </p:sp>
    </p:spTree>
    <p:extLst>
      <p:ext uri="{BB962C8B-B14F-4D97-AF65-F5344CB8AC3E}">
        <p14:creationId xmlns:p14="http://schemas.microsoft.com/office/powerpoint/2010/main" val="4186848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018ED8-E8BA-8FB5-71E7-0F549C3AEA95}"/>
              </a:ext>
            </a:extLst>
          </p:cNvPr>
          <p:cNvSpPr>
            <a:spLocks noGrp="1"/>
          </p:cNvSpPr>
          <p:nvPr>
            <p:ph type="dt" sz="half" idx="10"/>
          </p:nvPr>
        </p:nvSpPr>
        <p:spPr/>
        <p:txBody>
          <a:bodyPr/>
          <a:lstStyle/>
          <a:p>
            <a:fld id="{1F0148D0-8FD1-4186-AAE7-7FBFF69D457B}" type="datetimeFigureOut">
              <a:rPr lang="en-US" smtClean="0"/>
              <a:t>10/28/23</a:t>
            </a:fld>
            <a:endParaRPr lang="en-US"/>
          </a:p>
        </p:txBody>
      </p:sp>
      <p:sp>
        <p:nvSpPr>
          <p:cNvPr id="3" name="Footer Placeholder 2">
            <a:extLst>
              <a:ext uri="{FF2B5EF4-FFF2-40B4-BE49-F238E27FC236}">
                <a16:creationId xmlns:a16="http://schemas.microsoft.com/office/drawing/2014/main" id="{93610CF9-18B4-C79D-6D34-6FCCDA258C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908467-BA2A-C1C9-FDF2-BA9A9B2DFFAD}"/>
              </a:ext>
            </a:extLst>
          </p:cNvPr>
          <p:cNvSpPr>
            <a:spLocks noGrp="1"/>
          </p:cNvSpPr>
          <p:nvPr>
            <p:ph type="sldNum" sz="quarter" idx="12"/>
          </p:nvPr>
        </p:nvSpPr>
        <p:spPr/>
        <p:txBody>
          <a:bodyPr/>
          <a:lstStyle/>
          <a:p>
            <a:fld id="{78D466EE-7886-4EC3-8104-B9EFA230CA36}" type="slidenum">
              <a:rPr lang="en-US" smtClean="0"/>
              <a:t>‹#›</a:t>
            </a:fld>
            <a:endParaRPr lang="en-US"/>
          </a:p>
        </p:txBody>
      </p:sp>
    </p:spTree>
    <p:extLst>
      <p:ext uri="{BB962C8B-B14F-4D97-AF65-F5344CB8AC3E}">
        <p14:creationId xmlns:p14="http://schemas.microsoft.com/office/powerpoint/2010/main" val="1244788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E71F-475A-DC67-0554-D5AA2F6A2B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68F4C9-1976-DDD0-9889-6B1B3326A2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61C037-C8E8-989C-8EF7-4A671AA43D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B6D70D-F9F3-3772-0E6F-7016F66EF98C}"/>
              </a:ext>
            </a:extLst>
          </p:cNvPr>
          <p:cNvSpPr>
            <a:spLocks noGrp="1"/>
          </p:cNvSpPr>
          <p:nvPr>
            <p:ph type="dt" sz="half" idx="10"/>
          </p:nvPr>
        </p:nvSpPr>
        <p:spPr/>
        <p:txBody>
          <a:bodyPr/>
          <a:lstStyle/>
          <a:p>
            <a:fld id="{1F0148D0-8FD1-4186-AAE7-7FBFF69D457B}" type="datetimeFigureOut">
              <a:rPr lang="en-US" smtClean="0"/>
              <a:t>10/28/23</a:t>
            </a:fld>
            <a:endParaRPr lang="en-US"/>
          </a:p>
        </p:txBody>
      </p:sp>
      <p:sp>
        <p:nvSpPr>
          <p:cNvPr id="6" name="Footer Placeholder 5">
            <a:extLst>
              <a:ext uri="{FF2B5EF4-FFF2-40B4-BE49-F238E27FC236}">
                <a16:creationId xmlns:a16="http://schemas.microsoft.com/office/drawing/2014/main" id="{DF39E7C6-C850-DE42-DE14-EBF7447554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D4B89F-742E-592E-11DD-04C157716C5C}"/>
              </a:ext>
            </a:extLst>
          </p:cNvPr>
          <p:cNvSpPr>
            <a:spLocks noGrp="1"/>
          </p:cNvSpPr>
          <p:nvPr>
            <p:ph type="sldNum" sz="quarter" idx="12"/>
          </p:nvPr>
        </p:nvSpPr>
        <p:spPr/>
        <p:txBody>
          <a:bodyPr/>
          <a:lstStyle/>
          <a:p>
            <a:fld id="{78D466EE-7886-4EC3-8104-B9EFA230CA36}" type="slidenum">
              <a:rPr lang="en-US" smtClean="0"/>
              <a:t>‹#›</a:t>
            </a:fld>
            <a:endParaRPr lang="en-US"/>
          </a:p>
        </p:txBody>
      </p:sp>
    </p:spTree>
    <p:extLst>
      <p:ext uri="{BB962C8B-B14F-4D97-AF65-F5344CB8AC3E}">
        <p14:creationId xmlns:p14="http://schemas.microsoft.com/office/powerpoint/2010/main" val="3824065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7D603-1311-3E25-9DD6-A815527A96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5380A7-AA31-8EE5-2FB9-3323BF20E9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45F96D-453D-8524-B8B9-2DD7FCE75D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4FA24D-C8EA-B8C0-1A9C-FD85EDF8A1F6}"/>
              </a:ext>
            </a:extLst>
          </p:cNvPr>
          <p:cNvSpPr>
            <a:spLocks noGrp="1"/>
          </p:cNvSpPr>
          <p:nvPr>
            <p:ph type="dt" sz="half" idx="10"/>
          </p:nvPr>
        </p:nvSpPr>
        <p:spPr/>
        <p:txBody>
          <a:bodyPr/>
          <a:lstStyle/>
          <a:p>
            <a:fld id="{1F0148D0-8FD1-4186-AAE7-7FBFF69D457B}" type="datetimeFigureOut">
              <a:rPr lang="en-US" smtClean="0"/>
              <a:t>10/28/23</a:t>
            </a:fld>
            <a:endParaRPr lang="en-US"/>
          </a:p>
        </p:txBody>
      </p:sp>
      <p:sp>
        <p:nvSpPr>
          <p:cNvPr id="6" name="Footer Placeholder 5">
            <a:extLst>
              <a:ext uri="{FF2B5EF4-FFF2-40B4-BE49-F238E27FC236}">
                <a16:creationId xmlns:a16="http://schemas.microsoft.com/office/drawing/2014/main" id="{811F0C78-3655-0FBE-0FE4-C45E6E0950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A70F43-E053-D1EF-F33E-3892C57CE8F6}"/>
              </a:ext>
            </a:extLst>
          </p:cNvPr>
          <p:cNvSpPr>
            <a:spLocks noGrp="1"/>
          </p:cNvSpPr>
          <p:nvPr>
            <p:ph type="sldNum" sz="quarter" idx="12"/>
          </p:nvPr>
        </p:nvSpPr>
        <p:spPr/>
        <p:txBody>
          <a:bodyPr/>
          <a:lstStyle/>
          <a:p>
            <a:fld id="{78D466EE-7886-4EC3-8104-B9EFA230CA36}" type="slidenum">
              <a:rPr lang="en-US" smtClean="0"/>
              <a:t>‹#›</a:t>
            </a:fld>
            <a:endParaRPr lang="en-US"/>
          </a:p>
        </p:txBody>
      </p:sp>
    </p:spTree>
    <p:extLst>
      <p:ext uri="{BB962C8B-B14F-4D97-AF65-F5344CB8AC3E}">
        <p14:creationId xmlns:p14="http://schemas.microsoft.com/office/powerpoint/2010/main" val="2240551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306AF8-C366-5296-2B6A-1CE03EED5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B97841-283C-9264-F738-65DAB4D242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2984AC-6DE0-BDCE-E4D6-5F231357F9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0148D0-8FD1-4186-AAE7-7FBFF69D457B}" type="datetimeFigureOut">
              <a:rPr lang="en-US" smtClean="0"/>
              <a:t>10/28/23</a:t>
            </a:fld>
            <a:endParaRPr lang="en-US"/>
          </a:p>
        </p:txBody>
      </p:sp>
      <p:sp>
        <p:nvSpPr>
          <p:cNvPr id="5" name="Footer Placeholder 4">
            <a:extLst>
              <a:ext uri="{FF2B5EF4-FFF2-40B4-BE49-F238E27FC236}">
                <a16:creationId xmlns:a16="http://schemas.microsoft.com/office/drawing/2014/main" id="{1E4D0156-ABA7-E080-637B-956AEE0C34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81731D-6293-81D9-247B-D8878EF1D3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D466EE-7886-4EC3-8104-B9EFA230CA36}" type="slidenum">
              <a:rPr lang="en-US" smtClean="0"/>
              <a:t>‹#›</a:t>
            </a:fld>
            <a:endParaRPr lang="en-US"/>
          </a:p>
        </p:txBody>
      </p:sp>
    </p:spTree>
    <p:extLst>
      <p:ext uri="{BB962C8B-B14F-4D97-AF65-F5344CB8AC3E}">
        <p14:creationId xmlns:p14="http://schemas.microsoft.com/office/powerpoint/2010/main" val="1322257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porting Nation in the Making: India Sports Sponsorship Report 2023 - GroupM">
            <a:extLst>
              <a:ext uri="{FF2B5EF4-FFF2-40B4-BE49-F238E27FC236}">
                <a16:creationId xmlns:a16="http://schemas.microsoft.com/office/drawing/2014/main" id="{E086F757-B953-2F70-9265-2C9E55273DA6}"/>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rcRect/>
          <a:stretch>
            <a:fillRect/>
          </a:stretch>
        </p:blipFill>
        <p:spPr bwMode="auto">
          <a:xfrm>
            <a:off x="550507" y="410547"/>
            <a:ext cx="11122090" cy="599025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descr="Logo&#10;&#10;Description automatically generated">
            <a:extLst>
              <a:ext uri="{FF2B5EF4-FFF2-40B4-BE49-F238E27FC236}">
                <a16:creationId xmlns:a16="http://schemas.microsoft.com/office/drawing/2014/main" id="{0AABE602-8017-57D8-9B91-1AD283810115}"/>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4728571" y="2639935"/>
            <a:ext cx="2902805" cy="2902805"/>
          </a:xfrm>
          <a:prstGeom prst="rect">
            <a:avLst/>
          </a:prstGeom>
        </p:spPr>
      </p:pic>
      <p:sp>
        <p:nvSpPr>
          <p:cNvPr id="6" name="TextBox 5">
            <a:extLst>
              <a:ext uri="{FF2B5EF4-FFF2-40B4-BE49-F238E27FC236}">
                <a16:creationId xmlns:a16="http://schemas.microsoft.com/office/drawing/2014/main" id="{6221834C-1C52-0204-1684-E32794DC5AED}"/>
              </a:ext>
            </a:extLst>
          </p:cNvPr>
          <p:cNvSpPr txBox="1"/>
          <p:nvPr/>
        </p:nvSpPr>
        <p:spPr>
          <a:xfrm>
            <a:off x="7909937" y="4076001"/>
            <a:ext cx="3815080" cy="2000250"/>
          </a:xfrm>
          <a:prstGeom prst="rect">
            <a:avLst/>
          </a:prstGeom>
          <a:noFill/>
          <a:ln>
            <a:noFill/>
          </a:ln>
        </p:spPr>
        <p:txBody>
          <a:bodyPr wrap="square" rtlCol="0" anchor="ctr">
            <a:noAutofit/>
          </a:bodyPr>
          <a:lstStyle/>
          <a:p>
            <a:pPr marL="0" marR="0" algn="ctr">
              <a:lnSpc>
                <a:spcPct val="107000"/>
              </a:lnSpc>
              <a:spcBef>
                <a:spcPts val="0"/>
              </a:spcBef>
              <a:spcAft>
                <a:spcPts val="0"/>
              </a:spcAft>
            </a:pPr>
            <a:r>
              <a:rPr lang="en-US" b="1" kern="1200" dirty="0">
                <a:solidFill>
                  <a:schemeClr val="tx1">
                    <a:lumMod val="75000"/>
                    <a:lumOff val="2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By Group 4</a:t>
            </a:r>
            <a:endParaRPr lang="en-US" b="1" dirty="0">
              <a:solidFill>
                <a:schemeClr val="tx1">
                  <a:lumMod val="75000"/>
                  <a:lumOff val="2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b="1" kern="1200" dirty="0" err="1">
                <a:solidFill>
                  <a:schemeClr val="tx1">
                    <a:lumMod val="75000"/>
                    <a:lumOff val="2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Sameeksha</a:t>
            </a:r>
            <a:r>
              <a:rPr lang="en-US" b="1" kern="1200" dirty="0">
                <a:solidFill>
                  <a:schemeClr val="tx1">
                    <a:lumMod val="75000"/>
                    <a:lumOff val="2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Santhosh</a:t>
            </a:r>
            <a:endParaRPr lang="en-US" b="1" dirty="0">
              <a:solidFill>
                <a:schemeClr val="tx1">
                  <a:lumMod val="75000"/>
                  <a:lumOff val="2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b="1" kern="1200" dirty="0">
                <a:solidFill>
                  <a:schemeClr val="tx1">
                    <a:lumMod val="75000"/>
                    <a:lumOff val="2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Shradha Siddam Shetty</a:t>
            </a:r>
            <a:endParaRPr lang="en-US" b="1" dirty="0">
              <a:solidFill>
                <a:schemeClr val="tx1">
                  <a:lumMod val="75000"/>
                  <a:lumOff val="2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tabLst>
                <a:tab pos="2115185" algn="l"/>
              </a:tabLst>
            </a:pPr>
            <a:r>
              <a:rPr lang="en-US" b="1" dirty="0">
                <a:solidFill>
                  <a:schemeClr val="tx1">
                    <a:lumMod val="75000"/>
                    <a:lumOff val="2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MPS Analytics – ALY 6110</a:t>
            </a:r>
            <a:endParaRPr lang="en-US" b="1" dirty="0">
              <a:solidFill>
                <a:schemeClr val="tx1">
                  <a:lumMod val="75000"/>
                  <a:lumOff val="2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tabLst>
                <a:tab pos="2115185" algn="l"/>
              </a:tabLst>
            </a:pPr>
            <a:r>
              <a:rPr lang="en-US" b="1" dirty="0">
                <a:solidFill>
                  <a:schemeClr val="tx1">
                    <a:lumMod val="75000"/>
                    <a:lumOff val="2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Professor: Daya Rudhramoorthi</a:t>
            </a:r>
            <a:endParaRPr lang="en-US" b="1" dirty="0">
              <a:solidFill>
                <a:schemeClr val="tx1">
                  <a:lumMod val="75000"/>
                  <a:lumOff val="2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tabLst>
                <a:tab pos="2115185" algn="l"/>
              </a:tabLst>
            </a:pPr>
            <a:r>
              <a:rPr lang="en-US" b="1" dirty="0">
                <a:solidFill>
                  <a:schemeClr val="tx1">
                    <a:lumMod val="75000"/>
                    <a:lumOff val="2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October 28</a:t>
            </a:r>
            <a:r>
              <a:rPr lang="en-US" b="1" baseline="30000" dirty="0">
                <a:solidFill>
                  <a:schemeClr val="tx1">
                    <a:lumMod val="75000"/>
                    <a:lumOff val="2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th</a:t>
            </a:r>
            <a:r>
              <a:rPr lang="en-US" b="1" dirty="0">
                <a:solidFill>
                  <a:schemeClr val="tx1">
                    <a:lumMod val="75000"/>
                    <a:lumOff val="2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 2023</a:t>
            </a:r>
            <a:endParaRPr lang="en-US" b="1" dirty="0">
              <a:solidFill>
                <a:schemeClr val="tx1">
                  <a:lumMod val="75000"/>
                  <a:lumOff val="2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b="1" kern="1200" dirty="0">
                <a:solidFill>
                  <a:schemeClr val="tx1">
                    <a:lumMod val="75000"/>
                    <a:lumOff val="2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a:t>
            </a:r>
            <a:endParaRPr lang="en-US" b="1" dirty="0">
              <a:solidFill>
                <a:schemeClr val="tx1">
                  <a:lumMod val="75000"/>
                  <a:lumOff val="2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 Box 4">
            <a:extLst>
              <a:ext uri="{FF2B5EF4-FFF2-40B4-BE49-F238E27FC236}">
                <a16:creationId xmlns:a16="http://schemas.microsoft.com/office/drawing/2014/main" id="{A8A1548D-062D-B335-D590-B70D7DB26301}"/>
              </a:ext>
            </a:extLst>
          </p:cNvPr>
          <p:cNvSpPr txBox="1"/>
          <p:nvPr/>
        </p:nvSpPr>
        <p:spPr>
          <a:xfrm>
            <a:off x="1754156" y="563962"/>
            <a:ext cx="8994710" cy="144970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0"/>
              </a:spcAft>
            </a:pPr>
            <a:r>
              <a:rPr lang="en-US" sz="4000" b="1" dirty="0">
                <a:solidFill>
                  <a:schemeClr val="tx1">
                    <a:lumMod val="75000"/>
                    <a:lumOff val="25000"/>
                  </a:schemeClr>
                </a:solidFill>
                <a:effectLst>
                  <a:outerShdw blurRad="63500" sx="102000" sy="102000" algn="ctr">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ALY6110</a:t>
            </a:r>
            <a:endParaRPr lang="en-US" sz="12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4000" b="1" dirty="0">
                <a:solidFill>
                  <a:schemeClr val="tx1">
                    <a:lumMod val="75000"/>
                    <a:lumOff val="25000"/>
                  </a:schemeClr>
                </a:solidFill>
                <a:effectLst>
                  <a:outerShdw blurRad="63500" sx="102000" sy="102000" algn="ctr">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Data Management and Big Data</a:t>
            </a:r>
            <a:endParaRPr lang="en-US" sz="12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 Box 5">
            <a:extLst>
              <a:ext uri="{FF2B5EF4-FFF2-40B4-BE49-F238E27FC236}">
                <a16:creationId xmlns:a16="http://schemas.microsoft.com/office/drawing/2014/main" id="{21B3B15C-8D17-A91B-0266-5E77BF05279E}"/>
              </a:ext>
            </a:extLst>
          </p:cNvPr>
          <p:cNvSpPr txBox="1"/>
          <p:nvPr/>
        </p:nvSpPr>
        <p:spPr>
          <a:xfrm>
            <a:off x="2920461" y="2066559"/>
            <a:ext cx="6798945" cy="497653"/>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2800" b="1" dirty="0">
                <a:solidFill>
                  <a:srgbClr val="404040"/>
                </a:solidFill>
                <a:effectLst>
                  <a:reflection blurRad="6350" stA="55000" endA="300" endPos="45500" dir="5400000" sy="-100000" algn="bl"/>
                </a:effectLst>
                <a:latin typeface="Calibri" panose="020F0502020204030204" pitchFamily="34" charset="0"/>
                <a:ea typeface="Times New Roman" panose="02020603050405020304" pitchFamily="18" charset="0"/>
                <a:cs typeface="Calibri" panose="020F0502020204030204" pitchFamily="34" charset="0"/>
              </a:rPr>
              <a:t>Module 6: FINAL PROJECT REPORT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82792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9D03C8F-02A2-ED54-31A7-868E05A86901}"/>
              </a:ext>
            </a:extLst>
          </p:cNvPr>
          <p:cNvSpPr/>
          <p:nvPr/>
        </p:nvSpPr>
        <p:spPr>
          <a:xfrm>
            <a:off x="20264" y="1417956"/>
            <a:ext cx="12192001" cy="5410199"/>
          </a:xfrm>
          <a:prstGeom prst="rect">
            <a:avLst/>
          </a:prstGeom>
          <a:solidFill>
            <a:schemeClr val="accent3">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30AA2C6-B839-FA2F-C39D-E6C990D09E5E}"/>
              </a:ext>
            </a:extLst>
          </p:cNvPr>
          <p:cNvSpPr txBox="1"/>
          <p:nvPr/>
        </p:nvSpPr>
        <p:spPr>
          <a:xfrm>
            <a:off x="2674047" y="182434"/>
            <a:ext cx="6884436" cy="1077218"/>
          </a:xfrm>
          <a:prstGeom prst="rect">
            <a:avLst/>
          </a:prstGeom>
          <a:noFill/>
        </p:spPr>
        <p:txBody>
          <a:bodyPr wrap="square" rtlCol="0">
            <a:spAutoFit/>
          </a:bodyPr>
          <a:lstStyle/>
          <a:p>
            <a:pPr algn="ctr"/>
            <a:r>
              <a:rPr lang="en-US" sz="3200" b="1" dirty="0">
                <a:solidFill>
                  <a:srgbClr val="60943C"/>
                </a:solidFill>
              </a:rPr>
              <a:t>LINEAR REGRESSION ANALYSIS FOR INNINGS RUNS PREDICTION</a:t>
            </a:r>
          </a:p>
        </p:txBody>
      </p:sp>
      <p:pic>
        <p:nvPicPr>
          <p:cNvPr id="15" name="Picture 14" descr="A screenshot of a graph&#10;&#10;Description automatically generated">
            <a:extLst>
              <a:ext uri="{FF2B5EF4-FFF2-40B4-BE49-F238E27FC236}">
                <a16:creationId xmlns:a16="http://schemas.microsoft.com/office/drawing/2014/main" id="{BC82953E-4C55-00E8-E0F7-4E7B664274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8428" y="2042477"/>
            <a:ext cx="5943600" cy="3382645"/>
          </a:xfrm>
          <a:prstGeom prst="rect">
            <a:avLst/>
          </a:prstGeom>
        </p:spPr>
      </p:pic>
      <p:pic>
        <p:nvPicPr>
          <p:cNvPr id="16" name="Picture 15" descr="A screenshot of a computer screen&#10;&#10;Description automatically generated">
            <a:extLst>
              <a:ext uri="{FF2B5EF4-FFF2-40B4-BE49-F238E27FC236}">
                <a16:creationId xmlns:a16="http://schemas.microsoft.com/office/drawing/2014/main" id="{C9C4D2A4-10AC-1F6C-1DB8-391E9D0028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173" y="2258693"/>
            <a:ext cx="4919747" cy="3166429"/>
          </a:xfrm>
          <a:prstGeom prst="rect">
            <a:avLst/>
          </a:prstGeom>
        </p:spPr>
      </p:pic>
    </p:spTree>
    <p:extLst>
      <p:ext uri="{BB962C8B-B14F-4D97-AF65-F5344CB8AC3E}">
        <p14:creationId xmlns:p14="http://schemas.microsoft.com/office/powerpoint/2010/main" val="263939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25207D-0711-CCAC-183A-98F3ED55CE99}"/>
              </a:ext>
            </a:extLst>
          </p:cNvPr>
          <p:cNvSpPr/>
          <p:nvPr/>
        </p:nvSpPr>
        <p:spPr>
          <a:xfrm>
            <a:off x="20264" y="1417956"/>
            <a:ext cx="12192001" cy="5410199"/>
          </a:xfrm>
          <a:prstGeom prst="rect">
            <a:avLst/>
          </a:prstGeom>
          <a:solidFill>
            <a:schemeClr val="accent3">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30AA2C6-B839-FA2F-C39D-E6C990D09E5E}"/>
              </a:ext>
            </a:extLst>
          </p:cNvPr>
          <p:cNvSpPr txBox="1"/>
          <p:nvPr/>
        </p:nvSpPr>
        <p:spPr>
          <a:xfrm>
            <a:off x="2674047" y="182434"/>
            <a:ext cx="6884436" cy="1077218"/>
          </a:xfrm>
          <a:prstGeom prst="rect">
            <a:avLst/>
          </a:prstGeom>
          <a:noFill/>
        </p:spPr>
        <p:txBody>
          <a:bodyPr wrap="square" rtlCol="0">
            <a:spAutoFit/>
          </a:bodyPr>
          <a:lstStyle/>
          <a:p>
            <a:pPr algn="ctr"/>
            <a:r>
              <a:rPr lang="en-US" sz="3200" b="1" dirty="0">
                <a:solidFill>
                  <a:srgbClr val="60943C"/>
                </a:solidFill>
              </a:rPr>
              <a:t>LINEAR REGRESSION ANALYSIS FOR INNINGS RUNS PREDICTION</a:t>
            </a:r>
          </a:p>
        </p:txBody>
      </p:sp>
      <p:pic>
        <p:nvPicPr>
          <p:cNvPr id="11" name="Picture 10" descr="A screenshot of a computer&#10;&#10;Description automatically generated">
            <a:extLst>
              <a:ext uri="{FF2B5EF4-FFF2-40B4-BE49-F238E27FC236}">
                <a16:creationId xmlns:a16="http://schemas.microsoft.com/office/drawing/2014/main" id="{DFCFA261-3317-CEF1-60C5-2E592A6E48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228" y="1458685"/>
            <a:ext cx="10245700" cy="4613275"/>
          </a:xfrm>
          <a:prstGeom prst="rect">
            <a:avLst/>
          </a:prstGeom>
        </p:spPr>
      </p:pic>
    </p:spTree>
    <p:extLst>
      <p:ext uri="{BB962C8B-B14F-4D97-AF65-F5344CB8AC3E}">
        <p14:creationId xmlns:p14="http://schemas.microsoft.com/office/powerpoint/2010/main" val="226293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24FBF87-2A42-BE13-20FD-03AE9C4629AD}"/>
              </a:ext>
            </a:extLst>
          </p:cNvPr>
          <p:cNvSpPr/>
          <p:nvPr/>
        </p:nvSpPr>
        <p:spPr>
          <a:xfrm>
            <a:off x="20264" y="1417956"/>
            <a:ext cx="12192001" cy="5410199"/>
          </a:xfrm>
          <a:prstGeom prst="rect">
            <a:avLst/>
          </a:prstGeom>
          <a:solidFill>
            <a:schemeClr val="accent3">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computer&#10;&#10;Description automatically generated">
            <a:extLst>
              <a:ext uri="{FF2B5EF4-FFF2-40B4-BE49-F238E27FC236}">
                <a16:creationId xmlns:a16="http://schemas.microsoft.com/office/drawing/2014/main" id="{DADD7E4A-9159-24AB-9B0E-559466727F4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5836"/>
          <a:stretch/>
        </p:blipFill>
        <p:spPr>
          <a:xfrm>
            <a:off x="6911249" y="2076081"/>
            <a:ext cx="4747352" cy="3354893"/>
          </a:xfrm>
          <a:prstGeom prst="rect">
            <a:avLst/>
          </a:prstGeom>
        </p:spPr>
      </p:pic>
      <p:sp>
        <p:nvSpPr>
          <p:cNvPr id="4" name="TextBox 3">
            <a:extLst>
              <a:ext uri="{FF2B5EF4-FFF2-40B4-BE49-F238E27FC236}">
                <a16:creationId xmlns:a16="http://schemas.microsoft.com/office/drawing/2014/main" id="{430AA2C6-B839-FA2F-C39D-E6C990D09E5E}"/>
              </a:ext>
            </a:extLst>
          </p:cNvPr>
          <p:cNvSpPr txBox="1"/>
          <p:nvPr/>
        </p:nvSpPr>
        <p:spPr>
          <a:xfrm>
            <a:off x="2674047" y="182434"/>
            <a:ext cx="6884436" cy="1077218"/>
          </a:xfrm>
          <a:prstGeom prst="rect">
            <a:avLst/>
          </a:prstGeom>
          <a:noFill/>
        </p:spPr>
        <p:txBody>
          <a:bodyPr wrap="square" rtlCol="0">
            <a:spAutoFit/>
          </a:bodyPr>
          <a:lstStyle/>
          <a:p>
            <a:pPr algn="ctr"/>
            <a:r>
              <a:rPr lang="en-US" sz="3200" b="1" dirty="0">
                <a:solidFill>
                  <a:srgbClr val="60943C"/>
                </a:solidFill>
              </a:rPr>
              <a:t>LINEAR REGRESSION ANALYSIS FOR INNINGS RUNS PREDICTION</a:t>
            </a:r>
          </a:p>
        </p:txBody>
      </p:sp>
      <p:pic>
        <p:nvPicPr>
          <p:cNvPr id="2" name="Picture 1" descr="A screenshot of a computer&#10;&#10;Description automatically generated">
            <a:extLst>
              <a:ext uri="{FF2B5EF4-FFF2-40B4-BE49-F238E27FC236}">
                <a16:creationId xmlns:a16="http://schemas.microsoft.com/office/drawing/2014/main" id="{AE7AE87E-60D8-3973-9A1C-7E34585C26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485" y="1514247"/>
            <a:ext cx="6456001" cy="4264609"/>
          </a:xfrm>
          <a:prstGeom prst="rect">
            <a:avLst/>
          </a:prstGeom>
        </p:spPr>
      </p:pic>
      <p:pic>
        <p:nvPicPr>
          <p:cNvPr id="5" name="Picture 4">
            <a:extLst>
              <a:ext uri="{FF2B5EF4-FFF2-40B4-BE49-F238E27FC236}">
                <a16:creationId xmlns:a16="http://schemas.microsoft.com/office/drawing/2014/main" id="{2C8870C1-0CA3-5817-25B1-728DFFCD077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 r="40293" b="-7692"/>
          <a:stretch/>
        </p:blipFill>
        <p:spPr>
          <a:xfrm>
            <a:off x="3022274" y="6078707"/>
            <a:ext cx="6536209" cy="261983"/>
          </a:xfrm>
          <a:prstGeom prst="rect">
            <a:avLst/>
          </a:prstGeom>
        </p:spPr>
      </p:pic>
    </p:spTree>
    <p:extLst>
      <p:ext uri="{BB962C8B-B14F-4D97-AF65-F5344CB8AC3E}">
        <p14:creationId xmlns:p14="http://schemas.microsoft.com/office/powerpoint/2010/main" val="2989112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8BB8D-1882-B36A-48A6-17384631BC01}"/>
              </a:ext>
            </a:extLst>
          </p:cNvPr>
          <p:cNvSpPr/>
          <p:nvPr/>
        </p:nvSpPr>
        <p:spPr>
          <a:xfrm>
            <a:off x="20264" y="1417956"/>
            <a:ext cx="12192001" cy="5410199"/>
          </a:xfrm>
          <a:prstGeom prst="rect">
            <a:avLst/>
          </a:prstGeom>
          <a:solidFill>
            <a:schemeClr val="accent3">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30AA2C6-B839-FA2F-C39D-E6C990D09E5E}"/>
              </a:ext>
            </a:extLst>
          </p:cNvPr>
          <p:cNvSpPr txBox="1"/>
          <p:nvPr/>
        </p:nvSpPr>
        <p:spPr>
          <a:xfrm>
            <a:off x="2209218" y="196866"/>
            <a:ext cx="7814092" cy="1077218"/>
          </a:xfrm>
          <a:prstGeom prst="rect">
            <a:avLst/>
          </a:prstGeom>
          <a:noFill/>
        </p:spPr>
        <p:txBody>
          <a:bodyPr wrap="square" rtlCol="0">
            <a:spAutoFit/>
          </a:bodyPr>
          <a:lstStyle/>
          <a:p>
            <a:pPr algn="ctr"/>
            <a:r>
              <a:rPr lang="en-US" sz="3200" b="1" dirty="0">
                <a:solidFill>
                  <a:srgbClr val="60943C"/>
                </a:solidFill>
              </a:rPr>
              <a:t>LOGISTIC REGRESSION FOR SECOND INNINGS CHASING SUCCESS PREDICTION</a:t>
            </a:r>
          </a:p>
        </p:txBody>
      </p:sp>
      <p:pic>
        <p:nvPicPr>
          <p:cNvPr id="6" name="Picture 5" descr="A screenshot of a computer screen&#10;&#10;Description automatically generated">
            <a:extLst>
              <a:ext uri="{FF2B5EF4-FFF2-40B4-BE49-F238E27FC236}">
                <a16:creationId xmlns:a16="http://schemas.microsoft.com/office/drawing/2014/main" id="{BF22B202-A739-1F02-52C9-27EB53EC1BF3}"/>
              </a:ext>
            </a:extLst>
          </p:cNvPr>
          <p:cNvPicPr>
            <a:picLocks noChangeAspect="1"/>
          </p:cNvPicPr>
          <p:nvPr/>
        </p:nvPicPr>
        <p:blipFill>
          <a:blip r:embed="rId2"/>
          <a:stretch>
            <a:fillRect/>
          </a:stretch>
        </p:blipFill>
        <p:spPr>
          <a:xfrm>
            <a:off x="1204594" y="1582738"/>
            <a:ext cx="9243015" cy="1846262"/>
          </a:xfrm>
          <a:prstGeom prst="rect">
            <a:avLst/>
          </a:prstGeom>
        </p:spPr>
      </p:pic>
      <p:pic>
        <p:nvPicPr>
          <p:cNvPr id="7" name="Picture 6">
            <a:extLst>
              <a:ext uri="{FF2B5EF4-FFF2-40B4-BE49-F238E27FC236}">
                <a16:creationId xmlns:a16="http://schemas.microsoft.com/office/drawing/2014/main" id="{464B0667-5F1F-2F11-4ACD-8657D0213FC5}"/>
              </a:ext>
            </a:extLst>
          </p:cNvPr>
          <p:cNvPicPr>
            <a:picLocks noChangeAspect="1"/>
          </p:cNvPicPr>
          <p:nvPr/>
        </p:nvPicPr>
        <p:blipFill>
          <a:blip r:embed="rId3"/>
          <a:stretch>
            <a:fillRect/>
          </a:stretch>
        </p:blipFill>
        <p:spPr>
          <a:xfrm>
            <a:off x="1204594" y="3661636"/>
            <a:ext cx="8237129" cy="638221"/>
          </a:xfrm>
          <a:prstGeom prst="rect">
            <a:avLst/>
          </a:prstGeom>
        </p:spPr>
      </p:pic>
      <p:pic>
        <p:nvPicPr>
          <p:cNvPr id="8" name="Picture 7" descr="A close up of a screen&#10;&#10;Description automatically generated">
            <a:extLst>
              <a:ext uri="{FF2B5EF4-FFF2-40B4-BE49-F238E27FC236}">
                <a16:creationId xmlns:a16="http://schemas.microsoft.com/office/drawing/2014/main" id="{4C9B4400-76AE-9EDD-78D0-8D7508B1FC70}"/>
              </a:ext>
            </a:extLst>
          </p:cNvPr>
          <p:cNvPicPr>
            <a:picLocks noChangeAspect="1"/>
          </p:cNvPicPr>
          <p:nvPr/>
        </p:nvPicPr>
        <p:blipFill>
          <a:blip r:embed="rId4"/>
          <a:stretch>
            <a:fillRect/>
          </a:stretch>
        </p:blipFill>
        <p:spPr>
          <a:xfrm>
            <a:off x="1204594" y="4587602"/>
            <a:ext cx="9243015" cy="1432197"/>
          </a:xfrm>
          <a:prstGeom prst="rect">
            <a:avLst/>
          </a:prstGeom>
        </p:spPr>
      </p:pic>
    </p:spTree>
    <p:extLst>
      <p:ext uri="{BB962C8B-B14F-4D97-AF65-F5344CB8AC3E}">
        <p14:creationId xmlns:p14="http://schemas.microsoft.com/office/powerpoint/2010/main" val="1805699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F9CAF7-784B-8AA8-8E99-04B581D7D19F}"/>
              </a:ext>
            </a:extLst>
          </p:cNvPr>
          <p:cNvSpPr/>
          <p:nvPr/>
        </p:nvSpPr>
        <p:spPr>
          <a:xfrm>
            <a:off x="20264" y="1417956"/>
            <a:ext cx="12192001" cy="5410199"/>
          </a:xfrm>
          <a:prstGeom prst="rect">
            <a:avLst/>
          </a:prstGeom>
          <a:solidFill>
            <a:schemeClr val="accent3">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A screenshot of a computer code&#10;&#10;Description automatically generated">
            <a:extLst>
              <a:ext uri="{FF2B5EF4-FFF2-40B4-BE49-F238E27FC236}">
                <a16:creationId xmlns:a16="http://schemas.microsoft.com/office/drawing/2014/main" id="{225C9FE4-6D37-6185-8670-91890EAC733A}"/>
              </a:ext>
            </a:extLst>
          </p:cNvPr>
          <p:cNvPicPr>
            <a:picLocks noChangeAspect="1"/>
          </p:cNvPicPr>
          <p:nvPr/>
        </p:nvPicPr>
        <p:blipFill>
          <a:blip r:embed="rId2"/>
          <a:stretch>
            <a:fillRect/>
          </a:stretch>
        </p:blipFill>
        <p:spPr>
          <a:xfrm>
            <a:off x="888367" y="1611553"/>
            <a:ext cx="10415265" cy="2656115"/>
          </a:xfrm>
          <a:prstGeom prst="rect">
            <a:avLst/>
          </a:prstGeom>
        </p:spPr>
      </p:pic>
      <p:sp>
        <p:nvSpPr>
          <p:cNvPr id="10" name="TextBox 9">
            <a:extLst>
              <a:ext uri="{FF2B5EF4-FFF2-40B4-BE49-F238E27FC236}">
                <a16:creationId xmlns:a16="http://schemas.microsoft.com/office/drawing/2014/main" id="{13A2CD25-31B0-C491-B47D-E3CA7550113B}"/>
              </a:ext>
            </a:extLst>
          </p:cNvPr>
          <p:cNvSpPr txBox="1"/>
          <p:nvPr/>
        </p:nvSpPr>
        <p:spPr>
          <a:xfrm>
            <a:off x="751113" y="4491183"/>
            <a:ext cx="10254344" cy="1500667"/>
          </a:xfrm>
          <a:prstGeom prst="rect">
            <a:avLst/>
          </a:prstGeom>
          <a:noFill/>
        </p:spPr>
        <p:txBody>
          <a:bodyPr wrap="square">
            <a:spAutoFit/>
          </a:bodyPr>
          <a:lstStyle/>
          <a:p>
            <a:pPr algn="ctr">
              <a:lnSpc>
                <a:spcPct val="200000"/>
              </a:lnSpc>
            </a:pPr>
            <a:r>
              <a:rPr lang="en-US" sz="1600" i="1" dirty="0"/>
              <a:t>The AUC value of 0.5 reveals that the model, employing specific features and Logistic Regression, lacks predictive accuracy in determining successful chases in cricket. To enhance accuracy, future steps involve feature engineering, diverse algorithms exploration, and potential data incorporation, emphasizing continuous refinement for practical applicability.</a:t>
            </a:r>
          </a:p>
        </p:txBody>
      </p:sp>
      <p:sp>
        <p:nvSpPr>
          <p:cNvPr id="12" name="TextBox 11">
            <a:extLst>
              <a:ext uri="{FF2B5EF4-FFF2-40B4-BE49-F238E27FC236}">
                <a16:creationId xmlns:a16="http://schemas.microsoft.com/office/drawing/2014/main" id="{290A8A5B-FE54-4ECE-DB13-057950A10D85}"/>
              </a:ext>
            </a:extLst>
          </p:cNvPr>
          <p:cNvSpPr txBox="1"/>
          <p:nvPr/>
        </p:nvSpPr>
        <p:spPr>
          <a:xfrm>
            <a:off x="2209218" y="196866"/>
            <a:ext cx="7814092" cy="1077218"/>
          </a:xfrm>
          <a:prstGeom prst="rect">
            <a:avLst/>
          </a:prstGeom>
          <a:noFill/>
        </p:spPr>
        <p:txBody>
          <a:bodyPr wrap="square" rtlCol="0">
            <a:spAutoFit/>
          </a:bodyPr>
          <a:lstStyle/>
          <a:p>
            <a:pPr algn="ctr"/>
            <a:r>
              <a:rPr lang="en-US" sz="3200" b="1" dirty="0">
                <a:solidFill>
                  <a:srgbClr val="60943C"/>
                </a:solidFill>
              </a:rPr>
              <a:t>LOGISTIC REGRESSION FOR SECOND INNINGS CHASING SUCCESS PREDICTION</a:t>
            </a:r>
          </a:p>
        </p:txBody>
      </p:sp>
    </p:spTree>
    <p:extLst>
      <p:ext uri="{BB962C8B-B14F-4D97-AF65-F5344CB8AC3E}">
        <p14:creationId xmlns:p14="http://schemas.microsoft.com/office/powerpoint/2010/main" val="1672029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0AA2C6-B839-FA2F-C39D-E6C990D09E5E}"/>
              </a:ext>
            </a:extLst>
          </p:cNvPr>
          <p:cNvSpPr txBox="1"/>
          <p:nvPr/>
        </p:nvSpPr>
        <p:spPr>
          <a:xfrm>
            <a:off x="2674047" y="182434"/>
            <a:ext cx="6884436" cy="584775"/>
          </a:xfrm>
          <a:prstGeom prst="rect">
            <a:avLst/>
          </a:prstGeom>
          <a:noFill/>
        </p:spPr>
        <p:txBody>
          <a:bodyPr wrap="square" rtlCol="0">
            <a:spAutoFit/>
          </a:bodyPr>
          <a:lstStyle/>
          <a:p>
            <a:pPr algn="ctr"/>
            <a:r>
              <a:rPr lang="en-US" sz="3200" b="1" dirty="0">
                <a:solidFill>
                  <a:srgbClr val="60943C"/>
                </a:solidFill>
              </a:rPr>
              <a:t>CONCLUSION</a:t>
            </a:r>
          </a:p>
        </p:txBody>
      </p:sp>
      <p:sp>
        <p:nvSpPr>
          <p:cNvPr id="8" name="TextBox 7">
            <a:extLst>
              <a:ext uri="{FF2B5EF4-FFF2-40B4-BE49-F238E27FC236}">
                <a16:creationId xmlns:a16="http://schemas.microsoft.com/office/drawing/2014/main" id="{31EF4133-FEAF-A3BC-9B28-E1261E27D93E}"/>
              </a:ext>
            </a:extLst>
          </p:cNvPr>
          <p:cNvSpPr txBox="1"/>
          <p:nvPr/>
        </p:nvSpPr>
        <p:spPr>
          <a:xfrm>
            <a:off x="6324600" y="1767930"/>
            <a:ext cx="5344886" cy="1711366"/>
          </a:xfrm>
          <a:prstGeom prst="rect">
            <a:avLst/>
          </a:prstGeom>
          <a:noFill/>
        </p:spPr>
        <p:txBody>
          <a:bodyPr wrap="square">
            <a:spAutoFit/>
          </a:bodyPr>
          <a:lstStyle/>
          <a:p>
            <a:pPr>
              <a:lnSpc>
                <a:spcPct val="150000"/>
              </a:lnSpc>
            </a:pPr>
            <a:r>
              <a:rPr lang="en-US" b="1" dirty="0"/>
              <a:t>Logistic Regression (Match Outcome Prediction):</a:t>
            </a:r>
          </a:p>
          <a:p>
            <a:pPr>
              <a:lnSpc>
                <a:spcPct val="150000"/>
              </a:lnSpc>
            </a:pPr>
            <a:r>
              <a:rPr lang="en-US" dirty="0"/>
              <a:t>Impact: Illuminating successful chase patterns for strategic team decisions and enriching fan experiences, enabling more informed discussions.</a:t>
            </a:r>
          </a:p>
        </p:txBody>
      </p:sp>
      <p:sp>
        <p:nvSpPr>
          <p:cNvPr id="11" name="TextBox 10">
            <a:extLst>
              <a:ext uri="{FF2B5EF4-FFF2-40B4-BE49-F238E27FC236}">
                <a16:creationId xmlns:a16="http://schemas.microsoft.com/office/drawing/2014/main" id="{A684937F-1A6F-518F-839C-9CED5A572F3E}"/>
              </a:ext>
            </a:extLst>
          </p:cNvPr>
          <p:cNvSpPr txBox="1"/>
          <p:nvPr/>
        </p:nvSpPr>
        <p:spPr>
          <a:xfrm>
            <a:off x="446314" y="1773460"/>
            <a:ext cx="5344886" cy="2126864"/>
          </a:xfrm>
          <a:prstGeom prst="rect">
            <a:avLst/>
          </a:prstGeom>
          <a:noFill/>
        </p:spPr>
        <p:txBody>
          <a:bodyPr wrap="square">
            <a:spAutoFit/>
          </a:bodyPr>
          <a:lstStyle/>
          <a:p>
            <a:pPr>
              <a:lnSpc>
                <a:spcPct val="150000"/>
              </a:lnSpc>
            </a:pPr>
            <a:r>
              <a:rPr lang="en-US" b="1" dirty="0"/>
              <a:t>Linear Regression (Innings Runs Prediction):</a:t>
            </a:r>
          </a:p>
          <a:p>
            <a:pPr>
              <a:lnSpc>
                <a:spcPct val="150000"/>
              </a:lnSpc>
            </a:pPr>
            <a:r>
              <a:rPr lang="en-US" dirty="0"/>
              <a:t>Impact: Empowering team management with precise player insights, aiding strategic decisions and enhancing fan engagement by unveiling detailed player contributions.</a:t>
            </a:r>
          </a:p>
        </p:txBody>
      </p:sp>
      <p:sp>
        <p:nvSpPr>
          <p:cNvPr id="14" name="TextBox 13">
            <a:extLst>
              <a:ext uri="{FF2B5EF4-FFF2-40B4-BE49-F238E27FC236}">
                <a16:creationId xmlns:a16="http://schemas.microsoft.com/office/drawing/2014/main" id="{500C530D-26D3-282B-CF81-463B90070B93}"/>
              </a:ext>
            </a:extLst>
          </p:cNvPr>
          <p:cNvSpPr txBox="1"/>
          <p:nvPr/>
        </p:nvSpPr>
        <p:spPr>
          <a:xfrm>
            <a:off x="97971" y="4321352"/>
            <a:ext cx="11919857" cy="1295868"/>
          </a:xfrm>
          <a:prstGeom prst="rect">
            <a:avLst/>
          </a:prstGeom>
          <a:noFill/>
        </p:spPr>
        <p:txBody>
          <a:bodyPr wrap="square">
            <a:spAutoFit/>
          </a:bodyPr>
          <a:lstStyle/>
          <a:p>
            <a:pPr algn="ctr">
              <a:lnSpc>
                <a:spcPct val="150000"/>
              </a:lnSpc>
            </a:pPr>
            <a:r>
              <a:rPr lang="en-US" dirty="0"/>
              <a:t>Leveraging these models equips teams with actionable insights, elevating on-field performance. Simultaneously, fans gain deeper game understanding, fostering engaging interactions. Continuous model evolution ensures relevance in the dynamic T20 landscape.</a:t>
            </a:r>
          </a:p>
        </p:txBody>
      </p:sp>
      <p:sp>
        <p:nvSpPr>
          <p:cNvPr id="15" name="Frame 14">
            <a:extLst>
              <a:ext uri="{FF2B5EF4-FFF2-40B4-BE49-F238E27FC236}">
                <a16:creationId xmlns:a16="http://schemas.microsoft.com/office/drawing/2014/main" id="{A59EF5BB-7F45-B2E1-ED89-B5D731F484DD}"/>
              </a:ext>
            </a:extLst>
          </p:cNvPr>
          <p:cNvSpPr/>
          <p:nvPr/>
        </p:nvSpPr>
        <p:spPr>
          <a:xfrm>
            <a:off x="119743" y="870087"/>
            <a:ext cx="11876315" cy="5628684"/>
          </a:xfrm>
          <a:prstGeom prst="frame">
            <a:avLst>
              <a:gd name="adj1" fmla="val 1987"/>
            </a:avLst>
          </a:prstGeom>
          <a:solidFill>
            <a:schemeClr val="accent2">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76857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0AA2C6-B839-FA2F-C39D-E6C990D09E5E}"/>
              </a:ext>
            </a:extLst>
          </p:cNvPr>
          <p:cNvSpPr txBox="1"/>
          <p:nvPr/>
        </p:nvSpPr>
        <p:spPr>
          <a:xfrm>
            <a:off x="2653782" y="3022709"/>
            <a:ext cx="6884436" cy="1323439"/>
          </a:xfrm>
          <a:prstGeom prst="rect">
            <a:avLst/>
          </a:prstGeom>
          <a:noFill/>
        </p:spPr>
        <p:txBody>
          <a:bodyPr wrap="square" rtlCol="0">
            <a:spAutoFit/>
          </a:bodyPr>
          <a:lstStyle/>
          <a:p>
            <a:pPr algn="ctr"/>
            <a:r>
              <a:rPr lang="en-US" sz="8000" b="1" dirty="0">
                <a:solidFill>
                  <a:srgbClr val="60943C"/>
                </a:solidFill>
              </a:rPr>
              <a:t>THANK YOU</a:t>
            </a:r>
          </a:p>
        </p:txBody>
      </p:sp>
      <p:sp>
        <p:nvSpPr>
          <p:cNvPr id="15" name="Frame 14">
            <a:extLst>
              <a:ext uri="{FF2B5EF4-FFF2-40B4-BE49-F238E27FC236}">
                <a16:creationId xmlns:a16="http://schemas.microsoft.com/office/drawing/2014/main" id="{A59EF5BB-7F45-B2E1-ED89-B5D731F484DD}"/>
              </a:ext>
            </a:extLst>
          </p:cNvPr>
          <p:cNvSpPr/>
          <p:nvPr/>
        </p:nvSpPr>
        <p:spPr>
          <a:xfrm>
            <a:off x="119743" y="870087"/>
            <a:ext cx="11876315" cy="5628684"/>
          </a:xfrm>
          <a:prstGeom prst="frame">
            <a:avLst>
              <a:gd name="adj1" fmla="val 1987"/>
            </a:avLst>
          </a:prstGeom>
          <a:solidFill>
            <a:schemeClr val="accent2">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55180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5 Biggest Big Data Challenges - Bleuwire">
            <a:extLst>
              <a:ext uri="{FF2B5EF4-FFF2-40B4-BE49-F238E27FC236}">
                <a16:creationId xmlns:a16="http://schemas.microsoft.com/office/drawing/2014/main" id="{36F7337B-DB93-83FD-4BFD-232BFA4B9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2360" y="543324"/>
            <a:ext cx="5107280" cy="3409046"/>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D6EA35E8-ED3C-F6BB-CA2D-E556C8CD5C89}"/>
              </a:ext>
            </a:extLst>
          </p:cNvPr>
          <p:cNvSpPr/>
          <p:nvPr/>
        </p:nvSpPr>
        <p:spPr>
          <a:xfrm>
            <a:off x="0" y="3906826"/>
            <a:ext cx="12192000" cy="931133"/>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9911301-3076-DB47-D08C-4AA67F305107}"/>
              </a:ext>
            </a:extLst>
          </p:cNvPr>
          <p:cNvSpPr txBox="1"/>
          <p:nvPr/>
        </p:nvSpPr>
        <p:spPr>
          <a:xfrm>
            <a:off x="2093580" y="156172"/>
            <a:ext cx="8045369" cy="584775"/>
          </a:xfrm>
          <a:prstGeom prst="rect">
            <a:avLst/>
          </a:prstGeom>
          <a:noFill/>
        </p:spPr>
        <p:txBody>
          <a:bodyPr wrap="square" rtlCol="0">
            <a:spAutoFit/>
          </a:bodyPr>
          <a:lstStyle/>
          <a:p>
            <a:pPr algn="ctr"/>
            <a:r>
              <a:rPr lang="en-US" sz="3200" b="1" dirty="0">
                <a:solidFill>
                  <a:srgbClr val="60943C"/>
                </a:solidFill>
              </a:rPr>
              <a:t>INTRODUCTION TO BIG DATA AND DATA SET</a:t>
            </a:r>
          </a:p>
        </p:txBody>
      </p:sp>
      <p:sp>
        <p:nvSpPr>
          <p:cNvPr id="7" name="TextBox 6">
            <a:extLst>
              <a:ext uri="{FF2B5EF4-FFF2-40B4-BE49-F238E27FC236}">
                <a16:creationId xmlns:a16="http://schemas.microsoft.com/office/drawing/2014/main" id="{AD353F98-E925-F2E7-F4F7-8F31DE959218}"/>
              </a:ext>
            </a:extLst>
          </p:cNvPr>
          <p:cNvSpPr txBox="1"/>
          <p:nvPr/>
        </p:nvSpPr>
        <p:spPr>
          <a:xfrm>
            <a:off x="680664" y="4096356"/>
            <a:ext cx="3946235" cy="523220"/>
          </a:xfrm>
          <a:prstGeom prst="rect">
            <a:avLst/>
          </a:prstGeom>
          <a:noFill/>
        </p:spPr>
        <p:txBody>
          <a:bodyPr wrap="square">
            <a:spAutoFit/>
          </a:bodyPr>
          <a:lstStyle/>
          <a:p>
            <a:pPr algn="ctr"/>
            <a:r>
              <a:rPr lang="en-US" sz="2800" b="1" dirty="0">
                <a:solidFill>
                  <a:schemeClr val="accent2">
                    <a:lumMod val="75000"/>
                  </a:schemeClr>
                </a:solidFill>
              </a:rPr>
              <a:t>About Dataset</a:t>
            </a:r>
            <a:endParaRPr lang="en-US" sz="2800" dirty="0">
              <a:solidFill>
                <a:schemeClr val="accent2">
                  <a:lumMod val="75000"/>
                </a:schemeClr>
              </a:solidFill>
            </a:endParaRPr>
          </a:p>
        </p:txBody>
      </p:sp>
      <p:sp>
        <p:nvSpPr>
          <p:cNvPr id="9" name="TextBox 8">
            <a:extLst>
              <a:ext uri="{FF2B5EF4-FFF2-40B4-BE49-F238E27FC236}">
                <a16:creationId xmlns:a16="http://schemas.microsoft.com/office/drawing/2014/main" id="{4D8D41D7-CE6C-7CC4-99FC-E5BE2AB37E08}"/>
              </a:ext>
            </a:extLst>
          </p:cNvPr>
          <p:cNvSpPr txBox="1"/>
          <p:nvPr/>
        </p:nvSpPr>
        <p:spPr>
          <a:xfrm>
            <a:off x="6116265" y="3952370"/>
            <a:ext cx="6212730" cy="954107"/>
          </a:xfrm>
          <a:prstGeom prst="rect">
            <a:avLst/>
          </a:prstGeom>
          <a:noFill/>
        </p:spPr>
        <p:txBody>
          <a:bodyPr wrap="square">
            <a:spAutoFit/>
          </a:bodyPr>
          <a:lstStyle/>
          <a:p>
            <a:pPr algn="ctr"/>
            <a:r>
              <a:rPr lang="en-US" sz="2800" b="1" i="0" dirty="0">
                <a:solidFill>
                  <a:schemeClr val="accent2">
                    <a:lumMod val="75000"/>
                  </a:schemeClr>
                </a:solidFill>
                <a:effectLst/>
                <a:latin typeface="Söhne"/>
              </a:rPr>
              <a:t>The Role of Big Data in T20 Cricket Challenges</a:t>
            </a:r>
            <a:endParaRPr lang="en-US" sz="2800" dirty="0">
              <a:solidFill>
                <a:schemeClr val="accent2">
                  <a:lumMod val="75000"/>
                </a:schemeClr>
              </a:solidFill>
            </a:endParaRPr>
          </a:p>
        </p:txBody>
      </p:sp>
      <p:sp>
        <p:nvSpPr>
          <p:cNvPr id="16" name="TextBox 15">
            <a:extLst>
              <a:ext uri="{FF2B5EF4-FFF2-40B4-BE49-F238E27FC236}">
                <a16:creationId xmlns:a16="http://schemas.microsoft.com/office/drawing/2014/main" id="{3EF31D7E-3BC2-C12A-21A3-560AE04B9BB9}"/>
              </a:ext>
            </a:extLst>
          </p:cNvPr>
          <p:cNvSpPr txBox="1"/>
          <p:nvPr/>
        </p:nvSpPr>
        <p:spPr>
          <a:xfrm>
            <a:off x="92365" y="4934486"/>
            <a:ext cx="6325168" cy="1531445"/>
          </a:xfrm>
          <a:prstGeom prst="rect">
            <a:avLst/>
          </a:prstGeom>
          <a:noFill/>
        </p:spPr>
        <p:txBody>
          <a:bodyPr wrap="square">
            <a:spAutoFit/>
          </a:bodyPr>
          <a:lstStyle/>
          <a:p>
            <a:pPr algn="just">
              <a:lnSpc>
                <a:spcPct val="150000"/>
              </a:lnSpc>
            </a:pPr>
            <a:r>
              <a:rPr lang="en-US" sz="1600" dirty="0"/>
              <a:t>The ball_by_ball_it20.csv file is an extensive dataset encompassing intricate details from T20 International (T20I) cricket matches. It offers a comprehensive overview of every facet of T20I matches, encompassing vital attributes for each match played in this format.</a:t>
            </a:r>
          </a:p>
        </p:txBody>
      </p:sp>
      <p:sp>
        <p:nvSpPr>
          <p:cNvPr id="17" name="Rectangle 3">
            <a:extLst>
              <a:ext uri="{FF2B5EF4-FFF2-40B4-BE49-F238E27FC236}">
                <a16:creationId xmlns:a16="http://schemas.microsoft.com/office/drawing/2014/main" id="{E189BD0A-AD45-5AB2-ECDA-7FE1FA748B1B}"/>
              </a:ext>
            </a:extLst>
          </p:cNvPr>
          <p:cNvSpPr>
            <a:spLocks noChangeArrowheads="1"/>
          </p:cNvSpPr>
          <p:nvPr/>
        </p:nvSpPr>
        <p:spPr bwMode="auto">
          <a:xfrm>
            <a:off x="0" y="-17621"/>
            <a:ext cx="18473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3FD35A8D-5AAB-07F5-4A42-6BE2F76653BC}"/>
              </a:ext>
            </a:extLst>
          </p:cNvPr>
          <p:cNvSpPr txBox="1"/>
          <p:nvPr/>
        </p:nvSpPr>
        <p:spPr>
          <a:xfrm>
            <a:off x="6694715" y="4948923"/>
            <a:ext cx="4769498" cy="1531445"/>
          </a:xfrm>
          <a:prstGeom prst="rect">
            <a:avLst/>
          </a:prstGeom>
          <a:noFill/>
        </p:spPr>
        <p:txBody>
          <a:bodyPr wrap="square">
            <a:spAutoFit/>
          </a:bodyPr>
          <a:lstStyle>
            <a:defPPr>
              <a:defRPr lang="en-US"/>
            </a:defPPr>
            <a:lvl1pPr algn="just">
              <a:lnSpc>
                <a:spcPct val="150000"/>
              </a:lnSpc>
              <a:defRPr sz="1600"/>
            </a:lvl1pPr>
          </a:lstStyle>
          <a:p>
            <a:r>
              <a:rPr lang="en-US" dirty="0"/>
              <a:t>Introduce big data as a game-changer in the world of cricket, providing data-driven solutions for optimizing player performance, team strategies, and match outcomes.</a:t>
            </a:r>
          </a:p>
        </p:txBody>
      </p:sp>
    </p:spTree>
    <p:extLst>
      <p:ext uri="{BB962C8B-B14F-4D97-AF65-F5344CB8AC3E}">
        <p14:creationId xmlns:p14="http://schemas.microsoft.com/office/powerpoint/2010/main" val="1975082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0AA2C6-B839-FA2F-C39D-E6C990D09E5E}"/>
              </a:ext>
            </a:extLst>
          </p:cNvPr>
          <p:cNvSpPr txBox="1"/>
          <p:nvPr/>
        </p:nvSpPr>
        <p:spPr>
          <a:xfrm>
            <a:off x="2674047" y="182434"/>
            <a:ext cx="6884436" cy="584775"/>
          </a:xfrm>
          <a:prstGeom prst="rect">
            <a:avLst/>
          </a:prstGeom>
          <a:noFill/>
        </p:spPr>
        <p:txBody>
          <a:bodyPr wrap="square" rtlCol="0">
            <a:spAutoFit/>
          </a:bodyPr>
          <a:lstStyle/>
          <a:p>
            <a:pPr algn="ctr"/>
            <a:r>
              <a:rPr lang="en-US" sz="3200" b="1" dirty="0">
                <a:solidFill>
                  <a:srgbClr val="60943C"/>
                </a:solidFill>
              </a:rPr>
              <a:t>REAL-TIME BUSINESS ANALYSIS </a:t>
            </a:r>
          </a:p>
        </p:txBody>
      </p:sp>
      <p:sp>
        <p:nvSpPr>
          <p:cNvPr id="6" name="TextBox 5">
            <a:extLst>
              <a:ext uri="{FF2B5EF4-FFF2-40B4-BE49-F238E27FC236}">
                <a16:creationId xmlns:a16="http://schemas.microsoft.com/office/drawing/2014/main" id="{D10C0112-7F13-F009-740F-15542CF824B7}"/>
              </a:ext>
            </a:extLst>
          </p:cNvPr>
          <p:cNvSpPr txBox="1"/>
          <p:nvPr/>
        </p:nvSpPr>
        <p:spPr>
          <a:xfrm>
            <a:off x="691242" y="1746770"/>
            <a:ext cx="10809515" cy="878895"/>
          </a:xfrm>
          <a:prstGeom prst="rect">
            <a:avLst/>
          </a:prstGeom>
          <a:noFill/>
        </p:spPr>
        <p:txBody>
          <a:bodyPr wrap="square">
            <a:spAutoFit/>
          </a:bodyPr>
          <a:lstStyle/>
          <a:p>
            <a:pPr marL="0" marR="0" algn="ctr">
              <a:lnSpc>
                <a:spcPct val="150000"/>
              </a:lnSpc>
              <a:spcBef>
                <a:spcPts val="0"/>
              </a:spcBef>
              <a:spcAft>
                <a:spcPts val="8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What factors influence a cricket team's performance in Twenty20 Internationals, and how can we use this information to enhance both team performance and fan engagement?</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2693D3BD-88D4-082A-0FBB-EF5BD1668ED1}"/>
              </a:ext>
            </a:extLst>
          </p:cNvPr>
          <p:cNvSpPr/>
          <p:nvPr/>
        </p:nvSpPr>
        <p:spPr>
          <a:xfrm>
            <a:off x="674914" y="2833516"/>
            <a:ext cx="10907486" cy="1435236"/>
          </a:xfrm>
          <a:prstGeom prst="rect">
            <a:avLst/>
          </a:prstGeom>
          <a:solidFill>
            <a:schemeClr val="accent6">
              <a:lumMod val="20000"/>
              <a:lumOff val="80000"/>
            </a:schemeClr>
          </a:solidFill>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756AE35-5C52-E67D-5543-FCAEF44E3141}"/>
              </a:ext>
            </a:extLst>
          </p:cNvPr>
          <p:cNvSpPr txBox="1"/>
          <p:nvPr/>
        </p:nvSpPr>
        <p:spPr>
          <a:xfrm>
            <a:off x="895350" y="3110949"/>
            <a:ext cx="10227128" cy="880369"/>
          </a:xfrm>
          <a:prstGeom prst="rect">
            <a:avLst/>
          </a:prstGeom>
          <a:noFill/>
        </p:spPr>
        <p:txBody>
          <a:bodyPr wrap="square">
            <a:spAutoFit/>
          </a:bodyPr>
          <a:lstStyle/>
          <a:p>
            <a:pPr algn="ctr">
              <a:lnSpc>
                <a:spcPct val="150000"/>
              </a:lnSpc>
            </a:pPr>
            <a:r>
              <a:rPr lang="en-US" dirty="0">
                <a:solidFill>
                  <a:schemeClr val="accent2">
                    <a:lumMod val="75000"/>
                  </a:schemeClr>
                </a:solidFill>
              </a:rPr>
              <a:t>With big data analytics, this dataset can offer intricate insights into player strategies, team dynamics, and match-winning patterns.</a:t>
            </a:r>
          </a:p>
        </p:txBody>
      </p:sp>
      <p:sp>
        <p:nvSpPr>
          <p:cNvPr id="12" name="TextBox 11">
            <a:extLst>
              <a:ext uri="{FF2B5EF4-FFF2-40B4-BE49-F238E27FC236}">
                <a16:creationId xmlns:a16="http://schemas.microsoft.com/office/drawing/2014/main" id="{9AB78134-FD6C-A511-5BC5-82866674FCA6}"/>
              </a:ext>
            </a:extLst>
          </p:cNvPr>
          <p:cNvSpPr txBox="1"/>
          <p:nvPr/>
        </p:nvSpPr>
        <p:spPr>
          <a:xfrm>
            <a:off x="832758" y="5631056"/>
            <a:ext cx="2743200" cy="365760"/>
          </a:xfrm>
          <a:prstGeom prst="rect">
            <a:avLst/>
          </a:prstGeom>
          <a:noFill/>
          <a:ln w="57150">
            <a:solidFill>
              <a:schemeClr val="accent6">
                <a:lumMod val="75000"/>
              </a:schemeClr>
            </a:solidFill>
          </a:ln>
        </p:spPr>
        <p:txBody>
          <a:bodyPr wrap="square">
            <a:spAutoFit/>
          </a:bodyPr>
          <a:lstStyle/>
          <a:p>
            <a:pPr marL="0" marR="0" algn="ctr">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Performance Analysis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8759227B-E51A-816E-66AF-0388D96CD3D1}"/>
              </a:ext>
            </a:extLst>
          </p:cNvPr>
          <p:cNvSpPr txBox="1"/>
          <p:nvPr/>
        </p:nvSpPr>
        <p:spPr>
          <a:xfrm>
            <a:off x="4835979" y="5629073"/>
            <a:ext cx="2743200" cy="365760"/>
          </a:xfrm>
          <a:prstGeom prst="rect">
            <a:avLst/>
          </a:prstGeom>
          <a:noFill/>
          <a:ln w="57150">
            <a:solidFill>
              <a:schemeClr val="accent6">
                <a:lumMod val="75000"/>
              </a:schemeClr>
            </a:solidFill>
          </a:ln>
        </p:spPr>
        <p:txBody>
          <a:bodyPr wrap="square">
            <a:spAutoFit/>
          </a:bodyPr>
          <a:lstStyle>
            <a:defPPr>
              <a:defRPr lang="en-US"/>
            </a:defPPr>
            <a:lvl1pPr marR="0" algn="ctr">
              <a:lnSpc>
                <a:spcPct val="107000"/>
              </a:lnSpc>
              <a:spcBef>
                <a:spcPts val="0"/>
              </a:spcBef>
              <a:spcAft>
                <a:spcPts val="800"/>
              </a:spcAft>
              <a:defRPr b="1">
                <a:effectLst/>
                <a:latin typeface="Times New Roman" panose="02020603050405020304" pitchFamily="18" charset="0"/>
                <a:ea typeface="Calibri" panose="020F0502020204030204" pitchFamily="34" charset="0"/>
                <a:cs typeface="Times New Roman" panose="02020603050405020304" pitchFamily="18" charset="0"/>
              </a:defRPr>
            </a:lvl1pPr>
          </a:lstStyle>
          <a:p>
            <a:r>
              <a:rPr lang="en-US" dirty="0"/>
              <a:t>Match Statistics</a:t>
            </a:r>
          </a:p>
        </p:txBody>
      </p:sp>
      <p:sp>
        <p:nvSpPr>
          <p:cNvPr id="14" name="TextBox 13">
            <a:extLst>
              <a:ext uri="{FF2B5EF4-FFF2-40B4-BE49-F238E27FC236}">
                <a16:creationId xmlns:a16="http://schemas.microsoft.com/office/drawing/2014/main" id="{9510F799-E70B-C2C0-49E4-D940F9D104E0}"/>
              </a:ext>
            </a:extLst>
          </p:cNvPr>
          <p:cNvSpPr txBox="1"/>
          <p:nvPr/>
        </p:nvSpPr>
        <p:spPr>
          <a:xfrm>
            <a:off x="8839200" y="5622153"/>
            <a:ext cx="2743200" cy="365760"/>
          </a:xfrm>
          <a:prstGeom prst="rect">
            <a:avLst/>
          </a:prstGeom>
          <a:noFill/>
          <a:ln w="57150">
            <a:solidFill>
              <a:schemeClr val="accent6">
                <a:lumMod val="75000"/>
              </a:schemeClr>
            </a:solidFill>
          </a:ln>
        </p:spPr>
        <p:txBody>
          <a:bodyPr wrap="square">
            <a:spAutoFit/>
          </a:bodyPr>
          <a:lstStyle>
            <a:defPPr>
              <a:defRPr lang="en-US"/>
            </a:defPPr>
            <a:lvl1pPr marR="0" algn="ctr">
              <a:lnSpc>
                <a:spcPct val="107000"/>
              </a:lnSpc>
              <a:spcBef>
                <a:spcPts val="0"/>
              </a:spcBef>
              <a:spcAft>
                <a:spcPts val="800"/>
              </a:spcAft>
              <a:defRPr b="1">
                <a:effectLst/>
                <a:latin typeface="Times New Roman" panose="02020603050405020304" pitchFamily="18" charset="0"/>
                <a:ea typeface="Calibri" panose="020F0502020204030204" pitchFamily="34" charset="0"/>
                <a:cs typeface="Times New Roman" panose="02020603050405020304" pitchFamily="18" charset="0"/>
              </a:defRPr>
            </a:lvl1pPr>
          </a:lstStyle>
          <a:p>
            <a:r>
              <a:rPr lang="en-US" dirty="0"/>
              <a:t>Team Approach</a:t>
            </a:r>
          </a:p>
        </p:txBody>
      </p:sp>
      <p:sp>
        <p:nvSpPr>
          <p:cNvPr id="15" name="TextBox 14">
            <a:extLst>
              <a:ext uri="{FF2B5EF4-FFF2-40B4-BE49-F238E27FC236}">
                <a16:creationId xmlns:a16="http://schemas.microsoft.com/office/drawing/2014/main" id="{8A1BAD45-E426-4040-14BB-B68FA1E9FAF9}"/>
              </a:ext>
            </a:extLst>
          </p:cNvPr>
          <p:cNvSpPr txBox="1"/>
          <p:nvPr/>
        </p:nvSpPr>
        <p:spPr>
          <a:xfrm>
            <a:off x="4521652" y="1052967"/>
            <a:ext cx="3148693" cy="400110"/>
          </a:xfrm>
          <a:prstGeom prst="rect">
            <a:avLst/>
          </a:prstGeom>
          <a:noFill/>
        </p:spPr>
        <p:txBody>
          <a:bodyPr wrap="square" rtlCol="0">
            <a:spAutoFit/>
          </a:bodyPr>
          <a:lstStyle/>
          <a:p>
            <a:pPr algn="ctr"/>
            <a:r>
              <a:rPr lang="en-US" sz="2000" b="1" dirty="0">
                <a:solidFill>
                  <a:schemeClr val="accent2">
                    <a:lumMod val="75000"/>
                  </a:schemeClr>
                </a:solidFill>
              </a:rPr>
              <a:t>BUSINESS QUESTION</a:t>
            </a:r>
          </a:p>
        </p:txBody>
      </p:sp>
      <p:sp>
        <p:nvSpPr>
          <p:cNvPr id="16" name="TextBox 15">
            <a:extLst>
              <a:ext uri="{FF2B5EF4-FFF2-40B4-BE49-F238E27FC236}">
                <a16:creationId xmlns:a16="http://schemas.microsoft.com/office/drawing/2014/main" id="{13943CFD-DFAF-C491-D7D5-C7B38F0B0920}"/>
              </a:ext>
            </a:extLst>
          </p:cNvPr>
          <p:cNvSpPr txBox="1"/>
          <p:nvPr/>
        </p:nvSpPr>
        <p:spPr>
          <a:xfrm>
            <a:off x="4521652" y="4542578"/>
            <a:ext cx="3148693" cy="400110"/>
          </a:xfrm>
          <a:prstGeom prst="rect">
            <a:avLst/>
          </a:prstGeom>
          <a:noFill/>
        </p:spPr>
        <p:txBody>
          <a:bodyPr wrap="square" rtlCol="0">
            <a:spAutoFit/>
          </a:bodyPr>
          <a:lstStyle/>
          <a:p>
            <a:pPr algn="ctr"/>
            <a:r>
              <a:rPr lang="en-US" sz="2000" b="1" dirty="0">
                <a:solidFill>
                  <a:schemeClr val="accent2">
                    <a:lumMod val="75000"/>
                  </a:schemeClr>
                </a:solidFill>
              </a:rPr>
              <a:t>Further Analysis</a:t>
            </a:r>
          </a:p>
        </p:txBody>
      </p:sp>
      <p:sp>
        <p:nvSpPr>
          <p:cNvPr id="17" name="Frame 16">
            <a:extLst>
              <a:ext uri="{FF2B5EF4-FFF2-40B4-BE49-F238E27FC236}">
                <a16:creationId xmlns:a16="http://schemas.microsoft.com/office/drawing/2014/main" id="{8CCB7A92-E5C8-E3B6-428D-3E89362ADB94}"/>
              </a:ext>
            </a:extLst>
          </p:cNvPr>
          <p:cNvSpPr/>
          <p:nvPr/>
        </p:nvSpPr>
        <p:spPr>
          <a:xfrm>
            <a:off x="119743" y="870087"/>
            <a:ext cx="11876315" cy="5628684"/>
          </a:xfrm>
          <a:prstGeom prst="frame">
            <a:avLst>
              <a:gd name="adj1" fmla="val 1987"/>
            </a:avLst>
          </a:prstGeom>
          <a:solidFill>
            <a:schemeClr val="accent2">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45116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0AA2C6-B839-FA2F-C39D-E6C990D09E5E}"/>
              </a:ext>
            </a:extLst>
          </p:cNvPr>
          <p:cNvSpPr txBox="1"/>
          <p:nvPr/>
        </p:nvSpPr>
        <p:spPr>
          <a:xfrm>
            <a:off x="2674047" y="182434"/>
            <a:ext cx="6884436" cy="584775"/>
          </a:xfrm>
          <a:prstGeom prst="rect">
            <a:avLst/>
          </a:prstGeom>
          <a:noFill/>
        </p:spPr>
        <p:txBody>
          <a:bodyPr wrap="square" rtlCol="0">
            <a:spAutoFit/>
          </a:bodyPr>
          <a:lstStyle/>
          <a:p>
            <a:pPr algn="ctr"/>
            <a:r>
              <a:rPr lang="en-US" sz="3200" b="1" dirty="0">
                <a:solidFill>
                  <a:srgbClr val="60943C"/>
                </a:solidFill>
              </a:rPr>
              <a:t>EDA – TABLEAU AND POWER BI</a:t>
            </a:r>
          </a:p>
        </p:txBody>
      </p:sp>
      <p:pic>
        <p:nvPicPr>
          <p:cNvPr id="18" name="Picture 17" descr="A graph of different colored bars&#10;&#10;Description automatically generated with medium confidence">
            <a:extLst>
              <a:ext uri="{FF2B5EF4-FFF2-40B4-BE49-F238E27FC236}">
                <a16:creationId xmlns:a16="http://schemas.microsoft.com/office/drawing/2014/main" id="{94A98965-1FCD-6B27-C650-43691AB5E6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047" y="1128313"/>
            <a:ext cx="4504557" cy="2736442"/>
          </a:xfrm>
          <a:prstGeom prst="rect">
            <a:avLst/>
          </a:prstGeom>
        </p:spPr>
      </p:pic>
      <p:pic>
        <p:nvPicPr>
          <p:cNvPr id="19" name="Picture 18" descr="A graph with different colored bars&#10;&#10;Description automatically generated">
            <a:extLst>
              <a:ext uri="{FF2B5EF4-FFF2-40B4-BE49-F238E27FC236}">
                <a16:creationId xmlns:a16="http://schemas.microsoft.com/office/drawing/2014/main" id="{FBAF383F-919C-C9F8-B31F-8CB4B42546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2591" y="672944"/>
            <a:ext cx="5079409" cy="3060311"/>
          </a:xfrm>
          <a:prstGeom prst="rect">
            <a:avLst/>
          </a:prstGeom>
        </p:spPr>
      </p:pic>
      <p:pic>
        <p:nvPicPr>
          <p:cNvPr id="20" name="Picture 19" descr="A screenshot of a graph&#10;&#10;Description automatically generated">
            <a:extLst>
              <a:ext uri="{FF2B5EF4-FFF2-40B4-BE49-F238E27FC236}">
                <a16:creationId xmlns:a16="http://schemas.microsoft.com/office/drawing/2014/main" id="{CE522A42-6055-83F3-1AE2-04C1980A65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1047" y="3951501"/>
            <a:ext cx="4693717" cy="2839914"/>
          </a:xfrm>
          <a:prstGeom prst="rect">
            <a:avLst/>
          </a:prstGeom>
        </p:spPr>
      </p:pic>
      <p:pic>
        <p:nvPicPr>
          <p:cNvPr id="21" name="Picture 20" descr="A blue rectangle with a white border&#10;&#10;Description automatically generated">
            <a:extLst>
              <a:ext uri="{FF2B5EF4-FFF2-40B4-BE49-F238E27FC236}">
                <a16:creationId xmlns:a16="http://schemas.microsoft.com/office/drawing/2014/main" id="{DF0057CF-E627-AC43-6DE0-8D571CE4482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5757" y="3795734"/>
            <a:ext cx="4227529" cy="2879832"/>
          </a:xfrm>
          <a:prstGeom prst="rect">
            <a:avLst/>
          </a:prstGeom>
        </p:spPr>
      </p:pic>
      <p:sp>
        <p:nvSpPr>
          <p:cNvPr id="5" name="TextBox 4">
            <a:extLst>
              <a:ext uri="{FF2B5EF4-FFF2-40B4-BE49-F238E27FC236}">
                <a16:creationId xmlns:a16="http://schemas.microsoft.com/office/drawing/2014/main" id="{1912BDE9-D614-28DB-4D29-9A317FD9FD6E}"/>
              </a:ext>
            </a:extLst>
          </p:cNvPr>
          <p:cNvSpPr txBox="1"/>
          <p:nvPr/>
        </p:nvSpPr>
        <p:spPr>
          <a:xfrm>
            <a:off x="5747657" y="2968831"/>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1350C137-28BE-3B25-6B00-2C2735C4A921}"/>
              </a:ext>
            </a:extLst>
          </p:cNvPr>
          <p:cNvSpPr txBox="1"/>
          <p:nvPr/>
        </p:nvSpPr>
        <p:spPr>
          <a:xfrm>
            <a:off x="4826244" y="767211"/>
            <a:ext cx="2350353" cy="5262979"/>
          </a:xfrm>
          <a:prstGeom prst="rect">
            <a:avLst/>
          </a:prstGeom>
          <a:noFill/>
        </p:spPr>
        <p:txBody>
          <a:bodyPr wrap="square" rtlCol="0">
            <a:spAutoFit/>
          </a:bodyPr>
          <a:lstStyle/>
          <a:p>
            <a:pPr marL="285750" indent="-285750">
              <a:buFont typeface="Arial" panose="020B0604020202020204" pitchFamily="34" charset="0"/>
              <a:buChar char="•"/>
            </a:pPr>
            <a:r>
              <a:rPr lang="en-US" sz="1600" dirty="0"/>
              <a:t>When examining the left graph, the first thing that catches the eye is the top run scorer leaderboard. </a:t>
            </a:r>
          </a:p>
          <a:p>
            <a:pPr marL="285750" indent="-285750">
              <a:buFont typeface="Arial" panose="020B0604020202020204" pitchFamily="34" charset="0"/>
              <a:buChar char="•"/>
            </a:pPr>
            <a:r>
              <a:rPr lang="en-US" sz="1600" dirty="0"/>
              <a:t>The bar chart provides information on bowlers' performances as one transition from batting to bowling. </a:t>
            </a:r>
          </a:p>
          <a:p>
            <a:pPr marL="285750" indent="-285750">
              <a:buFont typeface="Arial" panose="020B0604020202020204" pitchFamily="34" charset="0"/>
              <a:buChar char="•"/>
            </a:pPr>
            <a:r>
              <a:rPr lang="en-US" sz="1600" dirty="0"/>
              <a:t>Now that we're looking at the locations, the most well-known battlefield is the Dubai Cricket Stadium. </a:t>
            </a:r>
          </a:p>
          <a:p>
            <a:pPr marL="285750" indent="-285750">
              <a:buFont typeface="Arial" panose="020B0604020202020204" pitchFamily="34" charset="0"/>
              <a:buChar char="•"/>
            </a:pPr>
            <a:r>
              <a:rPr lang="en-US" sz="1600" dirty="0"/>
              <a:t>Lastly, a fascinating section explores the various methods of dismissal. </a:t>
            </a:r>
          </a:p>
        </p:txBody>
      </p:sp>
    </p:spTree>
    <p:extLst>
      <p:ext uri="{BB962C8B-B14F-4D97-AF65-F5344CB8AC3E}">
        <p14:creationId xmlns:p14="http://schemas.microsoft.com/office/powerpoint/2010/main" val="1628183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0AA2C6-B839-FA2F-C39D-E6C990D09E5E}"/>
              </a:ext>
            </a:extLst>
          </p:cNvPr>
          <p:cNvSpPr txBox="1"/>
          <p:nvPr/>
        </p:nvSpPr>
        <p:spPr>
          <a:xfrm>
            <a:off x="2674047" y="182434"/>
            <a:ext cx="6884436" cy="584775"/>
          </a:xfrm>
          <a:prstGeom prst="rect">
            <a:avLst/>
          </a:prstGeom>
          <a:noFill/>
        </p:spPr>
        <p:txBody>
          <a:bodyPr wrap="square" rtlCol="0">
            <a:spAutoFit/>
          </a:bodyPr>
          <a:lstStyle/>
          <a:p>
            <a:pPr algn="ctr"/>
            <a:r>
              <a:rPr lang="en-US" sz="3200" b="1" dirty="0">
                <a:solidFill>
                  <a:srgbClr val="60943C"/>
                </a:solidFill>
              </a:rPr>
              <a:t>EDA – TABLEAU AND POWER BI</a:t>
            </a:r>
          </a:p>
        </p:txBody>
      </p:sp>
      <p:pic>
        <p:nvPicPr>
          <p:cNvPr id="2" name="Picture 1" descr="A screenshot of a sports statistics&#10;&#10;Description automatically generated">
            <a:extLst>
              <a:ext uri="{FF2B5EF4-FFF2-40B4-BE49-F238E27FC236}">
                <a16:creationId xmlns:a16="http://schemas.microsoft.com/office/drawing/2014/main" id="{E45EAD02-2B1B-0892-38B1-01C41C1B11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7658" y="1001751"/>
            <a:ext cx="8818131" cy="5434330"/>
          </a:xfrm>
          <a:prstGeom prst="rect">
            <a:avLst/>
          </a:prstGeom>
        </p:spPr>
      </p:pic>
      <p:sp>
        <p:nvSpPr>
          <p:cNvPr id="6" name="Frame 5">
            <a:extLst>
              <a:ext uri="{FF2B5EF4-FFF2-40B4-BE49-F238E27FC236}">
                <a16:creationId xmlns:a16="http://schemas.microsoft.com/office/drawing/2014/main" id="{849A0848-3619-DFA7-858A-D2710DC835F7}"/>
              </a:ext>
            </a:extLst>
          </p:cNvPr>
          <p:cNvSpPr/>
          <p:nvPr/>
        </p:nvSpPr>
        <p:spPr>
          <a:xfrm>
            <a:off x="119743" y="870087"/>
            <a:ext cx="11876315" cy="5628684"/>
          </a:xfrm>
          <a:prstGeom prst="frame">
            <a:avLst>
              <a:gd name="adj1" fmla="val 1987"/>
            </a:avLst>
          </a:prstGeom>
          <a:solidFill>
            <a:schemeClr val="accent2">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84819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0AA2C6-B839-FA2F-C39D-E6C990D09E5E}"/>
              </a:ext>
            </a:extLst>
          </p:cNvPr>
          <p:cNvSpPr txBox="1"/>
          <p:nvPr/>
        </p:nvSpPr>
        <p:spPr>
          <a:xfrm>
            <a:off x="2674047" y="182434"/>
            <a:ext cx="6884436" cy="584775"/>
          </a:xfrm>
          <a:prstGeom prst="rect">
            <a:avLst/>
          </a:prstGeom>
          <a:noFill/>
        </p:spPr>
        <p:txBody>
          <a:bodyPr wrap="square" rtlCol="0">
            <a:spAutoFit/>
          </a:bodyPr>
          <a:lstStyle/>
          <a:p>
            <a:pPr algn="ctr"/>
            <a:r>
              <a:rPr lang="en-US" sz="3200" b="1" dirty="0">
                <a:solidFill>
                  <a:srgbClr val="60943C"/>
                </a:solidFill>
              </a:rPr>
              <a:t>EDA – TABLEAU AND POWER BI</a:t>
            </a:r>
          </a:p>
        </p:txBody>
      </p:sp>
      <p:pic>
        <p:nvPicPr>
          <p:cNvPr id="3" name="Picture 2" descr="A graph of a blue line&#10;&#10;Description automatically generated">
            <a:extLst>
              <a:ext uri="{FF2B5EF4-FFF2-40B4-BE49-F238E27FC236}">
                <a16:creationId xmlns:a16="http://schemas.microsoft.com/office/drawing/2014/main" id="{72CDFD6D-B731-2C65-FA21-BA5D9F3CE085}"/>
              </a:ext>
            </a:extLst>
          </p:cNvPr>
          <p:cNvPicPr>
            <a:picLocks noChangeAspect="1"/>
          </p:cNvPicPr>
          <p:nvPr/>
        </p:nvPicPr>
        <p:blipFill>
          <a:blip r:embed="rId2"/>
          <a:stretch>
            <a:fillRect/>
          </a:stretch>
        </p:blipFill>
        <p:spPr>
          <a:xfrm>
            <a:off x="425709" y="1531211"/>
            <a:ext cx="5373655" cy="3323817"/>
          </a:xfrm>
          <a:prstGeom prst="rect">
            <a:avLst/>
          </a:prstGeom>
        </p:spPr>
      </p:pic>
      <p:pic>
        <p:nvPicPr>
          <p:cNvPr id="5" name="Picture 4" descr="A graph with blue lines&#10;&#10;Description automatically generated">
            <a:extLst>
              <a:ext uri="{FF2B5EF4-FFF2-40B4-BE49-F238E27FC236}">
                <a16:creationId xmlns:a16="http://schemas.microsoft.com/office/drawing/2014/main" id="{3D49A228-6DAC-3F1A-68DC-6E026D43A8CC}"/>
              </a:ext>
            </a:extLst>
          </p:cNvPr>
          <p:cNvPicPr>
            <a:picLocks noChangeAspect="1"/>
          </p:cNvPicPr>
          <p:nvPr/>
        </p:nvPicPr>
        <p:blipFill>
          <a:blip r:embed="rId3"/>
          <a:stretch>
            <a:fillRect/>
          </a:stretch>
        </p:blipFill>
        <p:spPr>
          <a:xfrm>
            <a:off x="6533560" y="1353820"/>
            <a:ext cx="5331144" cy="3323816"/>
          </a:xfrm>
          <a:prstGeom prst="rect">
            <a:avLst/>
          </a:prstGeom>
          <a:ln>
            <a:solidFill>
              <a:schemeClr val="tx1">
                <a:lumMod val="65000"/>
                <a:lumOff val="35000"/>
              </a:schemeClr>
            </a:solidFill>
          </a:ln>
        </p:spPr>
      </p:pic>
      <p:sp>
        <p:nvSpPr>
          <p:cNvPr id="6" name="Frame 5">
            <a:extLst>
              <a:ext uri="{FF2B5EF4-FFF2-40B4-BE49-F238E27FC236}">
                <a16:creationId xmlns:a16="http://schemas.microsoft.com/office/drawing/2014/main" id="{25B5F2E0-ECB5-2EF6-4884-3179CDB86B02}"/>
              </a:ext>
            </a:extLst>
          </p:cNvPr>
          <p:cNvSpPr/>
          <p:nvPr/>
        </p:nvSpPr>
        <p:spPr>
          <a:xfrm>
            <a:off x="119743" y="870087"/>
            <a:ext cx="11876315" cy="5628684"/>
          </a:xfrm>
          <a:prstGeom prst="frame">
            <a:avLst>
              <a:gd name="adj1" fmla="val 1987"/>
            </a:avLst>
          </a:prstGeom>
          <a:solidFill>
            <a:schemeClr val="accent2">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10546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0AA2C6-B839-FA2F-C39D-E6C990D09E5E}"/>
              </a:ext>
            </a:extLst>
          </p:cNvPr>
          <p:cNvSpPr txBox="1"/>
          <p:nvPr/>
        </p:nvSpPr>
        <p:spPr>
          <a:xfrm>
            <a:off x="2674047" y="182434"/>
            <a:ext cx="6884436" cy="584775"/>
          </a:xfrm>
          <a:prstGeom prst="rect">
            <a:avLst/>
          </a:prstGeom>
          <a:noFill/>
        </p:spPr>
        <p:txBody>
          <a:bodyPr wrap="square" rtlCol="0">
            <a:spAutoFit/>
          </a:bodyPr>
          <a:lstStyle/>
          <a:p>
            <a:pPr algn="ctr"/>
            <a:r>
              <a:rPr lang="en-US" sz="3200" b="1" dirty="0">
                <a:solidFill>
                  <a:srgbClr val="60943C"/>
                </a:solidFill>
              </a:rPr>
              <a:t>EDA – Tableau and Power BI</a:t>
            </a:r>
          </a:p>
        </p:txBody>
      </p:sp>
      <p:pic>
        <p:nvPicPr>
          <p:cNvPr id="2" name="Picture 1" descr="A screenshot of a computer&#10;&#10;Description automatically generated">
            <a:extLst>
              <a:ext uri="{FF2B5EF4-FFF2-40B4-BE49-F238E27FC236}">
                <a16:creationId xmlns:a16="http://schemas.microsoft.com/office/drawing/2014/main" id="{CAC2A059-B855-F784-D3C2-0925E9C1CA83}"/>
              </a:ext>
            </a:extLst>
          </p:cNvPr>
          <p:cNvPicPr>
            <a:picLocks noChangeAspect="1"/>
          </p:cNvPicPr>
          <p:nvPr/>
        </p:nvPicPr>
        <p:blipFill>
          <a:blip r:embed="rId2"/>
          <a:stretch>
            <a:fillRect/>
          </a:stretch>
        </p:blipFill>
        <p:spPr>
          <a:xfrm>
            <a:off x="3853544" y="983498"/>
            <a:ext cx="8172830" cy="555055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BDCEC076-67BE-665C-78AE-02D896DBA74A}"/>
              </a:ext>
            </a:extLst>
          </p:cNvPr>
          <p:cNvPicPr>
            <a:picLocks noChangeAspect="1"/>
          </p:cNvPicPr>
          <p:nvPr/>
        </p:nvPicPr>
        <p:blipFill rotWithShape="1">
          <a:blip r:embed="rId3"/>
          <a:srcRect r="71112" b="78568"/>
          <a:stretch/>
        </p:blipFill>
        <p:spPr>
          <a:xfrm>
            <a:off x="402862" y="983498"/>
            <a:ext cx="3037023" cy="1255062"/>
          </a:xfrm>
          <a:prstGeom prst="rect">
            <a:avLst/>
          </a:prstGeom>
        </p:spPr>
      </p:pic>
      <p:sp>
        <p:nvSpPr>
          <p:cNvPr id="7" name="Frame 6">
            <a:extLst>
              <a:ext uri="{FF2B5EF4-FFF2-40B4-BE49-F238E27FC236}">
                <a16:creationId xmlns:a16="http://schemas.microsoft.com/office/drawing/2014/main" id="{6BFD0CB6-A071-2902-B70B-1DF233D8F85C}"/>
              </a:ext>
            </a:extLst>
          </p:cNvPr>
          <p:cNvSpPr/>
          <p:nvPr/>
        </p:nvSpPr>
        <p:spPr>
          <a:xfrm>
            <a:off x="119743" y="870087"/>
            <a:ext cx="11876315" cy="5628684"/>
          </a:xfrm>
          <a:prstGeom prst="frame">
            <a:avLst>
              <a:gd name="adj1" fmla="val 1987"/>
            </a:avLst>
          </a:prstGeom>
          <a:solidFill>
            <a:schemeClr val="accent2">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55767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0AA2C6-B839-FA2F-C39D-E6C990D09E5E}"/>
              </a:ext>
            </a:extLst>
          </p:cNvPr>
          <p:cNvSpPr txBox="1"/>
          <p:nvPr/>
        </p:nvSpPr>
        <p:spPr>
          <a:xfrm>
            <a:off x="2674047" y="182434"/>
            <a:ext cx="6884436" cy="584775"/>
          </a:xfrm>
          <a:prstGeom prst="rect">
            <a:avLst/>
          </a:prstGeom>
          <a:noFill/>
        </p:spPr>
        <p:txBody>
          <a:bodyPr wrap="square" rtlCol="0">
            <a:spAutoFit/>
          </a:bodyPr>
          <a:lstStyle/>
          <a:p>
            <a:pPr algn="ctr"/>
            <a:r>
              <a:rPr lang="en-US" sz="3200" b="1" dirty="0">
                <a:solidFill>
                  <a:srgbClr val="60943C"/>
                </a:solidFill>
              </a:rPr>
              <a:t>EDA – TABLEAU AND POWER BI</a:t>
            </a:r>
          </a:p>
        </p:txBody>
      </p:sp>
      <p:pic>
        <p:nvPicPr>
          <p:cNvPr id="7" name="Picture 6" descr="A screenshot of a computer&#10;&#10;Description automatically generated">
            <a:extLst>
              <a:ext uri="{FF2B5EF4-FFF2-40B4-BE49-F238E27FC236}">
                <a16:creationId xmlns:a16="http://schemas.microsoft.com/office/drawing/2014/main" id="{738B43A5-3DAB-AEBE-BE7A-8DED3280E647}"/>
              </a:ext>
            </a:extLst>
          </p:cNvPr>
          <p:cNvPicPr>
            <a:picLocks noChangeAspect="1"/>
          </p:cNvPicPr>
          <p:nvPr/>
        </p:nvPicPr>
        <p:blipFill>
          <a:blip r:embed="rId2"/>
          <a:stretch>
            <a:fillRect/>
          </a:stretch>
        </p:blipFill>
        <p:spPr>
          <a:xfrm>
            <a:off x="930728" y="1002275"/>
            <a:ext cx="10330543" cy="5754517"/>
          </a:xfrm>
          <a:prstGeom prst="rect">
            <a:avLst/>
          </a:prstGeom>
        </p:spPr>
      </p:pic>
      <p:sp>
        <p:nvSpPr>
          <p:cNvPr id="8" name="Frame 7">
            <a:extLst>
              <a:ext uri="{FF2B5EF4-FFF2-40B4-BE49-F238E27FC236}">
                <a16:creationId xmlns:a16="http://schemas.microsoft.com/office/drawing/2014/main" id="{19B2EA55-3A13-D3C6-768D-6137A9CF9C1C}"/>
              </a:ext>
            </a:extLst>
          </p:cNvPr>
          <p:cNvSpPr/>
          <p:nvPr/>
        </p:nvSpPr>
        <p:spPr>
          <a:xfrm>
            <a:off x="119743" y="870087"/>
            <a:ext cx="11876315" cy="5628684"/>
          </a:xfrm>
          <a:prstGeom prst="frame">
            <a:avLst>
              <a:gd name="adj1" fmla="val 1987"/>
            </a:avLst>
          </a:prstGeom>
          <a:solidFill>
            <a:schemeClr val="accent2">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25977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8A75E2B-6E61-6C2D-AE2A-AE74637873E5}"/>
              </a:ext>
            </a:extLst>
          </p:cNvPr>
          <p:cNvSpPr/>
          <p:nvPr/>
        </p:nvSpPr>
        <p:spPr>
          <a:xfrm>
            <a:off x="-1" y="1066800"/>
            <a:ext cx="12192001" cy="5410199"/>
          </a:xfrm>
          <a:prstGeom prst="rect">
            <a:avLst/>
          </a:prstGeom>
          <a:solidFill>
            <a:schemeClr val="accent3">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30AA2C6-B839-FA2F-C39D-E6C990D09E5E}"/>
              </a:ext>
            </a:extLst>
          </p:cNvPr>
          <p:cNvSpPr txBox="1"/>
          <p:nvPr/>
        </p:nvSpPr>
        <p:spPr>
          <a:xfrm>
            <a:off x="2674047" y="182434"/>
            <a:ext cx="6884436" cy="584775"/>
          </a:xfrm>
          <a:prstGeom prst="rect">
            <a:avLst/>
          </a:prstGeom>
          <a:noFill/>
        </p:spPr>
        <p:txBody>
          <a:bodyPr wrap="square" rtlCol="0">
            <a:spAutoFit/>
          </a:bodyPr>
          <a:lstStyle/>
          <a:p>
            <a:pPr algn="ctr"/>
            <a:r>
              <a:rPr lang="en-US" sz="3200" b="1" dirty="0">
                <a:solidFill>
                  <a:srgbClr val="60943C"/>
                </a:solidFill>
              </a:rPr>
              <a:t>OVERVIEW - ML MODEL BUILDING</a:t>
            </a:r>
          </a:p>
        </p:txBody>
      </p:sp>
      <p:sp>
        <p:nvSpPr>
          <p:cNvPr id="2" name="TextBox 1">
            <a:extLst>
              <a:ext uri="{FF2B5EF4-FFF2-40B4-BE49-F238E27FC236}">
                <a16:creationId xmlns:a16="http://schemas.microsoft.com/office/drawing/2014/main" id="{AD77CE4F-DB0E-E5CE-2D6E-34F15501E106}"/>
              </a:ext>
            </a:extLst>
          </p:cNvPr>
          <p:cNvSpPr txBox="1"/>
          <p:nvPr/>
        </p:nvSpPr>
        <p:spPr>
          <a:xfrm>
            <a:off x="1132113" y="3978683"/>
            <a:ext cx="2013857" cy="400110"/>
          </a:xfrm>
          <a:prstGeom prst="rect">
            <a:avLst/>
          </a:prstGeom>
          <a:noFill/>
        </p:spPr>
        <p:txBody>
          <a:bodyPr wrap="square" rtlCol="0">
            <a:spAutoFit/>
          </a:bodyPr>
          <a:lstStyle/>
          <a:p>
            <a:pPr algn="ctr"/>
            <a:r>
              <a:rPr lang="en-US" sz="2000" b="1" dirty="0"/>
              <a:t>Data Cleaning </a:t>
            </a:r>
          </a:p>
        </p:txBody>
      </p:sp>
      <p:sp>
        <p:nvSpPr>
          <p:cNvPr id="3" name="Arrow: Right 2">
            <a:extLst>
              <a:ext uri="{FF2B5EF4-FFF2-40B4-BE49-F238E27FC236}">
                <a16:creationId xmlns:a16="http://schemas.microsoft.com/office/drawing/2014/main" id="{CE6E499A-22D3-8290-3972-DF90591FE7A3}"/>
              </a:ext>
            </a:extLst>
          </p:cNvPr>
          <p:cNvSpPr/>
          <p:nvPr/>
        </p:nvSpPr>
        <p:spPr>
          <a:xfrm>
            <a:off x="3675712" y="4051838"/>
            <a:ext cx="999228" cy="253800"/>
          </a:xfrm>
          <a:prstGeom prst="rightArrow">
            <a:avLst/>
          </a:prstGeom>
          <a:solidFill>
            <a:schemeClr val="accent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412932D-0336-9D2E-D2C8-83D5355B4158}"/>
              </a:ext>
            </a:extLst>
          </p:cNvPr>
          <p:cNvSpPr txBox="1"/>
          <p:nvPr/>
        </p:nvSpPr>
        <p:spPr>
          <a:xfrm>
            <a:off x="5556860" y="3124625"/>
            <a:ext cx="4016829" cy="212006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Binary Column for Player's Dismissal</a:t>
            </a:r>
          </a:p>
          <a:p>
            <a:pPr marL="285750" indent="-285750">
              <a:lnSpc>
                <a:spcPct val="150000"/>
              </a:lnSpc>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Removing Outliers</a:t>
            </a:r>
            <a:endParaRPr lang="en-US" dirty="0">
              <a:latin typeface="Times New Roman" panose="02020603050405020304" pitchFamily="18" charset="0"/>
              <a:ea typeface="Calibri" panose="020F0502020204030204" pitchFamily="34" charset="0"/>
            </a:endParaRPr>
          </a:p>
          <a:p>
            <a:pPr marL="285750" indent="-285750">
              <a:lnSpc>
                <a:spcPct val="150000"/>
              </a:lnSpc>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Handling Missing Values</a:t>
            </a:r>
            <a:endParaRPr lang="en-US" dirty="0">
              <a:latin typeface="Times New Roman" panose="02020603050405020304" pitchFamily="18" charset="0"/>
              <a:ea typeface="Calibri" panose="020F0502020204030204" pitchFamily="34" charset="0"/>
            </a:endParaRPr>
          </a:p>
          <a:p>
            <a:pPr marL="285750" indent="-285750">
              <a:lnSpc>
                <a:spcPct val="150000"/>
              </a:lnSpc>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Date Conversion</a:t>
            </a:r>
          </a:p>
          <a:p>
            <a:pPr marL="285750" indent="-285750">
              <a:lnSpc>
                <a:spcPct val="150000"/>
              </a:lnSpc>
              <a:buFont typeface="Arial" panose="020B0604020202020204" pitchFamily="34" charset="0"/>
              <a:buChar char="•"/>
            </a:pPr>
            <a:r>
              <a:rPr lang="en-US" dirty="0">
                <a:latin typeface="Times New Roman" panose="02020603050405020304" pitchFamily="18" charset="0"/>
                <a:ea typeface="Calibri" panose="020F0502020204030204" pitchFamily="34" charset="0"/>
              </a:rPr>
              <a:t>Correlation Matrix</a:t>
            </a:r>
          </a:p>
        </p:txBody>
      </p:sp>
      <p:sp>
        <p:nvSpPr>
          <p:cNvPr id="10" name="TextBox 9">
            <a:extLst>
              <a:ext uri="{FF2B5EF4-FFF2-40B4-BE49-F238E27FC236}">
                <a16:creationId xmlns:a16="http://schemas.microsoft.com/office/drawing/2014/main" id="{6928C47E-4BC3-4801-4DD2-796E18579374}"/>
              </a:ext>
            </a:extLst>
          </p:cNvPr>
          <p:cNvSpPr txBox="1"/>
          <p:nvPr/>
        </p:nvSpPr>
        <p:spPr>
          <a:xfrm>
            <a:off x="761999" y="1567505"/>
            <a:ext cx="2754087" cy="646331"/>
          </a:xfrm>
          <a:prstGeom prst="rect">
            <a:avLst/>
          </a:prstGeom>
          <a:noFill/>
        </p:spPr>
        <p:txBody>
          <a:bodyPr wrap="square">
            <a:spAutoFit/>
          </a:bodyPr>
          <a:lstStyle/>
          <a:p>
            <a:pPr algn="ctr"/>
            <a:r>
              <a:rPr lang="en-US" sz="1800" b="1" dirty="0">
                <a:effectLst/>
                <a:latin typeface="Times New Roman" panose="02020603050405020304" pitchFamily="18" charset="0"/>
                <a:ea typeface="Calibri" panose="020F0502020204030204" pitchFamily="34" charset="0"/>
              </a:rPr>
              <a:t>Programming Languages &amp;</a:t>
            </a:r>
            <a:endParaRPr lang="en-US" dirty="0"/>
          </a:p>
        </p:txBody>
      </p:sp>
      <p:sp>
        <p:nvSpPr>
          <p:cNvPr id="12" name="TextBox 11">
            <a:extLst>
              <a:ext uri="{FF2B5EF4-FFF2-40B4-BE49-F238E27FC236}">
                <a16:creationId xmlns:a16="http://schemas.microsoft.com/office/drawing/2014/main" id="{B6C970AB-C1BF-8668-EACA-7D242B861E5B}"/>
              </a:ext>
            </a:extLst>
          </p:cNvPr>
          <p:cNvSpPr txBox="1"/>
          <p:nvPr/>
        </p:nvSpPr>
        <p:spPr>
          <a:xfrm>
            <a:off x="1242281" y="2057395"/>
            <a:ext cx="2008709" cy="369332"/>
          </a:xfrm>
          <a:prstGeom prst="rect">
            <a:avLst/>
          </a:prstGeom>
          <a:noFill/>
        </p:spPr>
        <p:txBody>
          <a:bodyPr wrap="square">
            <a:spAutoFit/>
          </a:bodyPr>
          <a:lstStyle>
            <a:defPPr>
              <a:defRPr lang="en-US"/>
            </a:defPPr>
            <a:lvl1pPr algn="ctr">
              <a:defRPr b="1">
                <a:effectLst/>
                <a:latin typeface="Times New Roman" panose="02020603050405020304" pitchFamily="18" charset="0"/>
                <a:ea typeface="Calibri" panose="020F0502020204030204" pitchFamily="34" charset="0"/>
              </a:defRPr>
            </a:lvl1pPr>
          </a:lstStyle>
          <a:p>
            <a:r>
              <a:rPr lang="en-US" dirty="0"/>
              <a:t>Programs/Tools</a:t>
            </a:r>
          </a:p>
        </p:txBody>
      </p:sp>
      <p:sp>
        <p:nvSpPr>
          <p:cNvPr id="13" name="TextBox 12">
            <a:extLst>
              <a:ext uri="{FF2B5EF4-FFF2-40B4-BE49-F238E27FC236}">
                <a16:creationId xmlns:a16="http://schemas.microsoft.com/office/drawing/2014/main" id="{263BB7F0-FBBA-D996-7FD4-055C06445A03}"/>
              </a:ext>
            </a:extLst>
          </p:cNvPr>
          <p:cNvSpPr txBox="1"/>
          <p:nvPr/>
        </p:nvSpPr>
        <p:spPr>
          <a:xfrm>
            <a:off x="5556860" y="1145503"/>
            <a:ext cx="4016829" cy="17045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Python [</a:t>
            </a:r>
            <a:r>
              <a:rPr lang="en-US" sz="1800" dirty="0" err="1">
                <a:effectLst/>
                <a:latin typeface="Times New Roman" panose="02020603050405020304" pitchFamily="18" charset="0"/>
                <a:ea typeface="Calibri" panose="020F0502020204030204" pitchFamily="34" charset="0"/>
              </a:rPr>
              <a:t>PySpark</a:t>
            </a:r>
            <a:r>
              <a:rPr lang="en-US" sz="1800" dirty="0">
                <a:effectLst/>
                <a:latin typeface="Times New Roman" panose="02020603050405020304" pitchFamily="18" charset="0"/>
                <a:ea typeface="Calibri" panose="020F0502020204030204" pitchFamily="34" charset="0"/>
              </a:rPr>
              <a:t>]</a:t>
            </a:r>
          </a:p>
          <a:p>
            <a:pPr marL="285750" indent="-285750">
              <a:lnSpc>
                <a:spcPct val="150000"/>
              </a:lnSpc>
              <a:buFont typeface="Arial" panose="020B0604020202020204" pitchFamily="34" charset="0"/>
              <a:buChar char="•"/>
            </a:pPr>
            <a:r>
              <a:rPr lang="en-US" sz="1800" dirty="0" err="1">
                <a:effectLst/>
                <a:latin typeface="Times New Roman" panose="02020603050405020304" pitchFamily="18" charset="0"/>
                <a:ea typeface="Calibri" panose="020F0502020204030204" pitchFamily="34" charset="0"/>
              </a:rPr>
              <a:t>Jupyter</a:t>
            </a:r>
            <a:r>
              <a:rPr lang="en-US" sz="1800" dirty="0">
                <a:effectLst/>
                <a:latin typeface="Times New Roman" panose="02020603050405020304" pitchFamily="18" charset="0"/>
                <a:ea typeface="Calibri" panose="020F0502020204030204" pitchFamily="34" charset="0"/>
              </a:rPr>
              <a:t> Notebook</a:t>
            </a:r>
          </a:p>
          <a:p>
            <a:pPr marL="285750" indent="-285750">
              <a:lnSpc>
                <a:spcPct val="150000"/>
              </a:lnSpc>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Tableau</a:t>
            </a:r>
          </a:p>
          <a:p>
            <a:pPr marL="285750" indent="-285750">
              <a:lnSpc>
                <a:spcPct val="150000"/>
              </a:lnSpc>
              <a:buFont typeface="Arial" panose="020B0604020202020204" pitchFamily="34" charset="0"/>
              <a:buChar char="•"/>
            </a:pPr>
            <a:r>
              <a:rPr lang="en-US" sz="1800" dirty="0" err="1">
                <a:effectLst/>
                <a:latin typeface="Times New Roman" panose="02020603050405020304" pitchFamily="18" charset="0"/>
                <a:ea typeface="Calibri" panose="020F0502020204030204" pitchFamily="34" charset="0"/>
              </a:rPr>
              <a:t>PowerBI</a:t>
            </a:r>
            <a:endParaRPr lang="en-US" dirty="0">
              <a:latin typeface="Times New Roman" panose="02020603050405020304" pitchFamily="18" charset="0"/>
              <a:ea typeface="Calibri" panose="020F0502020204030204" pitchFamily="34" charset="0"/>
            </a:endParaRPr>
          </a:p>
        </p:txBody>
      </p:sp>
      <p:sp>
        <p:nvSpPr>
          <p:cNvPr id="14" name="Arrow: Right 13">
            <a:extLst>
              <a:ext uri="{FF2B5EF4-FFF2-40B4-BE49-F238E27FC236}">
                <a16:creationId xmlns:a16="http://schemas.microsoft.com/office/drawing/2014/main" id="{BF95982F-FF65-72D3-D849-5199D727B0FB}"/>
              </a:ext>
            </a:extLst>
          </p:cNvPr>
          <p:cNvSpPr/>
          <p:nvPr/>
        </p:nvSpPr>
        <p:spPr>
          <a:xfrm>
            <a:off x="3675712" y="1890685"/>
            <a:ext cx="999228" cy="253800"/>
          </a:xfrm>
          <a:prstGeom prst="rightArrow">
            <a:avLst/>
          </a:prstGeom>
          <a:solidFill>
            <a:schemeClr val="accent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F4DA4325-9746-39D7-7072-6142D9BDEC9F}"/>
              </a:ext>
            </a:extLst>
          </p:cNvPr>
          <p:cNvSpPr txBox="1"/>
          <p:nvPr/>
        </p:nvSpPr>
        <p:spPr>
          <a:xfrm>
            <a:off x="5556860" y="5464650"/>
            <a:ext cx="6884436" cy="873572"/>
          </a:xfrm>
          <a:prstGeom prst="rect">
            <a:avLst/>
          </a:prstGeom>
          <a:noFill/>
        </p:spPr>
        <p:txBody>
          <a:bodyPr wrap="square">
            <a:spAutoFit/>
          </a:bodyPr>
          <a:lstStyle>
            <a:defPPr>
              <a:defRPr lang="en-US"/>
            </a:defPPr>
            <a:lvl1pPr marL="285750" indent="-285750">
              <a:buFont typeface="Arial" panose="020B0604020202020204" pitchFamily="34" charset="0"/>
              <a:buChar char="•"/>
              <a:defRPr>
                <a:effectLst/>
                <a:latin typeface="Times New Roman" panose="02020603050405020304" pitchFamily="18" charset="0"/>
                <a:ea typeface="Calibri" panose="020F0502020204030204" pitchFamily="34" charset="0"/>
              </a:defRPr>
            </a:lvl1pPr>
          </a:lstStyle>
          <a:p>
            <a:pPr>
              <a:lnSpc>
                <a:spcPct val="150000"/>
              </a:lnSpc>
            </a:pPr>
            <a:r>
              <a:rPr lang="en-US" dirty="0"/>
              <a:t>Linear Regression Analysis for Innings Runs Prediction</a:t>
            </a:r>
          </a:p>
          <a:p>
            <a:pPr>
              <a:lnSpc>
                <a:spcPct val="150000"/>
              </a:lnSpc>
            </a:pPr>
            <a:r>
              <a:rPr lang="en-US" dirty="0"/>
              <a:t>Logistic Regression for Second Innings Chasing Success Prediction</a:t>
            </a:r>
          </a:p>
        </p:txBody>
      </p:sp>
      <p:sp>
        <p:nvSpPr>
          <p:cNvPr id="19" name="TextBox 18">
            <a:extLst>
              <a:ext uri="{FF2B5EF4-FFF2-40B4-BE49-F238E27FC236}">
                <a16:creationId xmlns:a16="http://schemas.microsoft.com/office/drawing/2014/main" id="{263D5CAF-AFCC-546C-696D-EF70BE90297E}"/>
              </a:ext>
            </a:extLst>
          </p:cNvPr>
          <p:cNvSpPr txBox="1"/>
          <p:nvPr/>
        </p:nvSpPr>
        <p:spPr>
          <a:xfrm>
            <a:off x="1054648" y="5665969"/>
            <a:ext cx="2383973" cy="400110"/>
          </a:xfrm>
          <a:prstGeom prst="rect">
            <a:avLst/>
          </a:prstGeom>
          <a:noFill/>
        </p:spPr>
        <p:txBody>
          <a:bodyPr wrap="square" rtlCol="0">
            <a:spAutoFit/>
          </a:bodyPr>
          <a:lstStyle/>
          <a:p>
            <a:pPr algn="ctr"/>
            <a:r>
              <a:rPr lang="en-US" sz="2000" b="1" dirty="0"/>
              <a:t>Predictive Models</a:t>
            </a:r>
          </a:p>
        </p:txBody>
      </p:sp>
      <p:sp>
        <p:nvSpPr>
          <p:cNvPr id="20" name="Arrow: Right 19">
            <a:extLst>
              <a:ext uri="{FF2B5EF4-FFF2-40B4-BE49-F238E27FC236}">
                <a16:creationId xmlns:a16="http://schemas.microsoft.com/office/drawing/2014/main" id="{08595BC6-F679-7449-00F7-097A40FEB05B}"/>
              </a:ext>
            </a:extLst>
          </p:cNvPr>
          <p:cNvSpPr/>
          <p:nvPr/>
        </p:nvSpPr>
        <p:spPr>
          <a:xfrm>
            <a:off x="3675712" y="5739124"/>
            <a:ext cx="999228" cy="253800"/>
          </a:xfrm>
          <a:prstGeom prst="rightArrow">
            <a:avLst/>
          </a:prstGeom>
          <a:solidFill>
            <a:schemeClr val="accent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873266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655</Words>
  <Application>Microsoft Macintosh PowerPoint</Application>
  <PresentationFormat>Widescreen</PresentationFormat>
  <Paragraphs>69</Paragraphs>
  <Slides>16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Shradha Siddam Shetty</dc:creator>
  <cp:lastModifiedBy>Sameeksha Santhosh</cp:lastModifiedBy>
  <cp:revision>3</cp:revision>
  <dcterms:created xsi:type="dcterms:W3CDTF">2023-10-28T01:04:57Z</dcterms:created>
  <dcterms:modified xsi:type="dcterms:W3CDTF">2023-10-28T05:03:00Z</dcterms:modified>
</cp:coreProperties>
</file>